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5.jpe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4.png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5.png"/><Relationship Id="rId10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5.jpeg"/><Relationship Id="rId14" Type="http://schemas.openxmlformats.org/officeDocument/2006/relationships/image" Target="../media/image14.png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1" Type="http://schemas.openxmlformats.org/officeDocument/2006/relationships/image" Target="../media/image5.png"/><Relationship Id="rId10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2.png"/><Relationship Id="rId4" Type="http://schemas.openxmlformats.org/officeDocument/2006/relationships/image" Target="../media/image19.png"/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422391" y="2287905"/>
            <a:ext cx="1455919" cy="1524000"/>
            <a:chOff x="16429" y="3461"/>
            <a:chExt cx="2429" cy="2542"/>
          </a:xfrm>
        </p:grpSpPr>
        <p:sp>
          <p:nvSpPr>
            <p:cNvPr id="6" name="Rectangles 5"/>
            <p:cNvSpPr/>
            <p:nvPr/>
          </p:nvSpPr>
          <p:spPr>
            <a:xfrm>
              <a:off x="16442" y="3461"/>
              <a:ext cx="2416" cy="2542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4" name="Picture 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6730" y="3600"/>
              <a:ext cx="1841" cy="1800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16429" y="5426"/>
              <a:ext cx="2429" cy="5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18650 3S Pack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335020" y="5780405"/>
            <a:ext cx="1153160" cy="985520"/>
            <a:chOff x="11824" y="7829"/>
            <a:chExt cx="2429" cy="20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76" y="8007"/>
              <a:ext cx="1324" cy="1324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/>
          </p:nvSpPr>
          <p:spPr>
            <a:xfrm>
              <a:off x="11824" y="9376"/>
              <a:ext cx="2429" cy="5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L298N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2101" y="7829"/>
              <a:ext cx="1876" cy="2060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91156" y="3346450"/>
            <a:ext cx="1280298" cy="2208205"/>
            <a:chOff x="7055" y="4759"/>
            <a:chExt cx="2215" cy="3819"/>
          </a:xfrm>
        </p:grpSpPr>
        <p:grpSp>
          <p:nvGrpSpPr>
            <p:cNvPr id="16" name="Group 15"/>
            <p:cNvGrpSpPr/>
            <p:nvPr/>
          </p:nvGrpSpPr>
          <p:grpSpPr>
            <a:xfrm>
              <a:off x="7199" y="4759"/>
              <a:ext cx="1950" cy="1618"/>
              <a:chOff x="7199" y="4759"/>
              <a:chExt cx="1950" cy="161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5" y="4759"/>
                <a:ext cx="1619" cy="1619"/>
              </a:xfrm>
              <a:prstGeom prst="rect">
                <a:avLst/>
              </a:prstGeom>
            </p:spPr>
          </p:pic>
          <p:sp>
            <p:nvSpPr>
              <p:cNvPr id="13" name="Rectangles 12"/>
              <p:cNvSpPr/>
              <p:nvPr/>
            </p:nvSpPr>
            <p:spPr>
              <a:xfrm>
                <a:off x="7199" y="4759"/>
                <a:ext cx="1951" cy="1618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199" y="6486"/>
              <a:ext cx="1950" cy="1618"/>
              <a:chOff x="7199" y="4759"/>
              <a:chExt cx="1950" cy="161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5" y="4759"/>
                <a:ext cx="1619" cy="1619"/>
              </a:xfrm>
              <a:prstGeom prst="rect">
                <a:avLst/>
              </a:prstGeom>
            </p:spPr>
          </p:pic>
          <p:sp>
            <p:nvSpPr>
              <p:cNvPr id="19" name="Rectangles 18"/>
              <p:cNvSpPr/>
              <p:nvPr/>
            </p:nvSpPr>
            <p:spPr>
              <a:xfrm>
                <a:off x="7199" y="4759"/>
                <a:ext cx="1951" cy="1618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20" name="Text Box 19"/>
            <p:cNvSpPr txBox="1"/>
            <p:nvPr/>
          </p:nvSpPr>
          <p:spPr>
            <a:xfrm>
              <a:off x="7055" y="8122"/>
              <a:ext cx="2215" cy="4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JGB37-520 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x2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16530" y="1214755"/>
            <a:ext cx="1635125" cy="1450975"/>
            <a:chOff x="4278" y="1762"/>
            <a:chExt cx="2862" cy="24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rcRect l="4483" t="23925" r="4483" b="23467"/>
            <a:stretch>
              <a:fillRect/>
            </a:stretch>
          </p:blipFill>
          <p:spPr>
            <a:xfrm>
              <a:off x="4423" y="2578"/>
              <a:ext cx="2536" cy="1466"/>
            </a:xfrm>
            <a:prstGeom prst="rect">
              <a:avLst/>
            </a:prstGeom>
          </p:spPr>
        </p:pic>
        <p:sp>
          <p:nvSpPr>
            <p:cNvPr id="22" name="Text Box 21"/>
            <p:cNvSpPr txBox="1"/>
            <p:nvPr/>
          </p:nvSpPr>
          <p:spPr>
            <a:xfrm>
              <a:off x="4425" y="1867"/>
              <a:ext cx="2535" cy="4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ILI9341 3.2-inch screen 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240x320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s 22"/>
            <p:cNvSpPr/>
            <p:nvPr/>
          </p:nvSpPr>
          <p:spPr>
            <a:xfrm>
              <a:off x="4278" y="1762"/>
              <a:ext cx="2863" cy="2436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51205" y="1350010"/>
            <a:ext cx="1046480" cy="1355725"/>
            <a:chOff x="8263" y="2441"/>
            <a:chExt cx="1648" cy="213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rcRect t="3290" r="2604" b="130"/>
            <a:stretch>
              <a:fillRect/>
            </a:stretch>
          </p:blipFill>
          <p:spPr>
            <a:xfrm>
              <a:off x="8423" y="2441"/>
              <a:ext cx="1489" cy="1477"/>
            </a:xfrm>
            <a:prstGeom prst="rect">
              <a:avLst/>
            </a:prstGeom>
          </p:spPr>
        </p:pic>
        <p:sp>
          <p:nvSpPr>
            <p:cNvPr id="25" name="Text Box 24"/>
            <p:cNvSpPr txBox="1"/>
            <p:nvPr/>
          </p:nvSpPr>
          <p:spPr>
            <a:xfrm>
              <a:off x="8422" y="3937"/>
              <a:ext cx="1411" cy="5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Camera OV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5647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8263" y="2452"/>
              <a:ext cx="1625" cy="2125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52185" y="3743960"/>
            <a:ext cx="2135442" cy="1181676"/>
            <a:chOff x="9531" y="5684"/>
            <a:chExt cx="3732" cy="2065"/>
          </a:xfrm>
        </p:grpSpPr>
        <p:sp>
          <p:nvSpPr>
            <p:cNvPr id="35" name="Text Box 34"/>
            <p:cNvSpPr txBox="1"/>
            <p:nvPr/>
          </p:nvSpPr>
          <p:spPr>
            <a:xfrm>
              <a:off x="9531" y="7250"/>
              <a:ext cx="1719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100" b="1">
                  <a:latin typeface="Arial" panose="020B0604020202020204" pitchFamily="34" charset="0"/>
                  <a:cs typeface="Arial" panose="020B0604020202020204" pitchFamily="34" charset="0"/>
                </a:rPr>
                <a:t>Servo Motor SG90</a:t>
              </a:r>
              <a:endParaRPr lang="vi-VN" altLang="en-US" sz="1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1544" y="5684"/>
              <a:ext cx="1710" cy="1484"/>
              <a:chOff x="9280" y="7264"/>
              <a:chExt cx="1710" cy="148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rcRect l="11520" t="10067" r="7727" b="18002"/>
              <a:stretch>
                <a:fillRect/>
              </a:stretch>
            </p:blipFill>
            <p:spPr>
              <a:xfrm>
                <a:off x="9439" y="7384"/>
                <a:ext cx="1377" cy="1227"/>
              </a:xfrm>
              <a:prstGeom prst="rect">
                <a:avLst/>
              </a:prstGeom>
            </p:spPr>
          </p:pic>
          <p:sp>
            <p:nvSpPr>
              <p:cNvPr id="36" name="Rectangles 35"/>
              <p:cNvSpPr/>
              <p:nvPr/>
            </p:nvSpPr>
            <p:spPr>
              <a:xfrm>
                <a:off x="9280" y="7264"/>
                <a:ext cx="1710" cy="1484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9531" y="5684"/>
              <a:ext cx="1719" cy="1484"/>
              <a:chOff x="9280" y="7264"/>
              <a:chExt cx="1710" cy="1484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6"/>
              <a:srcRect l="11520" t="10067" r="7727" b="18002"/>
              <a:stretch>
                <a:fillRect/>
              </a:stretch>
            </p:blipFill>
            <p:spPr>
              <a:xfrm>
                <a:off x="9439" y="7384"/>
                <a:ext cx="1377" cy="1227"/>
              </a:xfrm>
              <a:prstGeom prst="rect">
                <a:avLst/>
              </a:prstGeom>
            </p:spPr>
          </p:pic>
          <p:sp>
            <p:nvSpPr>
              <p:cNvPr id="41" name="Rectangles 40"/>
              <p:cNvSpPr/>
              <p:nvPr/>
            </p:nvSpPr>
            <p:spPr>
              <a:xfrm>
                <a:off x="9280" y="7264"/>
                <a:ext cx="1710" cy="1484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42" name="Text Box 41"/>
            <p:cNvSpPr txBox="1"/>
            <p:nvPr/>
          </p:nvSpPr>
          <p:spPr>
            <a:xfrm>
              <a:off x="11544" y="7250"/>
              <a:ext cx="1719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100" b="1">
                  <a:latin typeface="Arial" panose="020B0604020202020204" pitchFamily="34" charset="0"/>
                  <a:cs typeface="Arial" panose="020B0604020202020204" pitchFamily="34" charset="0"/>
                </a:rPr>
                <a:t>Servo Motor </a:t>
              </a:r>
              <a:r>
                <a:rPr lang="vi-VN" altLang="en-US" sz="1100" b="1">
                  <a:latin typeface="Arial" panose="020B0604020202020204" pitchFamily="34" charset="0"/>
                  <a:cs typeface="Arial" panose="020B0604020202020204" pitchFamily="34" charset="0"/>
                </a:rPr>
                <a:t>SG90</a:t>
              </a:r>
              <a:endParaRPr lang="vi-VN" altLang="en-US" sz="1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32625" y="5075555"/>
            <a:ext cx="2044700" cy="1524000"/>
            <a:chOff x="11075" y="7993"/>
            <a:chExt cx="3220" cy="24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/>
            <a:srcRect l="48054" t="11649" r="12811" b="3838"/>
            <a:stretch>
              <a:fillRect/>
            </a:stretch>
          </p:blipFill>
          <p:spPr>
            <a:xfrm rot="5400000">
              <a:off x="11914" y="7290"/>
              <a:ext cx="1448" cy="3127"/>
            </a:xfrm>
            <a:prstGeom prst="rect">
              <a:avLst/>
            </a:prstGeom>
          </p:spPr>
        </p:pic>
        <p:sp>
          <p:nvSpPr>
            <p:cNvPr id="45" name="Text Box 44"/>
            <p:cNvSpPr txBox="1"/>
            <p:nvPr/>
          </p:nvSpPr>
          <p:spPr>
            <a:xfrm>
              <a:off x="11288" y="9583"/>
              <a:ext cx="2701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VC-02 Voice Recognition 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Module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s 45"/>
            <p:cNvSpPr/>
            <p:nvPr/>
          </p:nvSpPr>
          <p:spPr>
            <a:xfrm>
              <a:off x="11075" y="7993"/>
              <a:ext cx="3220" cy="2400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42878" y="3442970"/>
            <a:ext cx="2488751" cy="1351280"/>
            <a:chOff x="1631" y="5150"/>
            <a:chExt cx="4420" cy="240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/>
            <a:srcRect l="16173" t="15695" r="14978" b="16353"/>
            <a:stretch>
              <a:fillRect/>
            </a:stretch>
          </p:blipFill>
          <p:spPr>
            <a:xfrm>
              <a:off x="3748" y="5213"/>
              <a:ext cx="2303" cy="2273"/>
            </a:xfrm>
            <a:prstGeom prst="rect">
              <a:avLst/>
            </a:prstGeom>
          </p:spPr>
        </p:pic>
        <p:sp>
          <p:nvSpPr>
            <p:cNvPr id="49" name="Text Box 48"/>
            <p:cNvSpPr txBox="1"/>
            <p:nvPr/>
          </p:nvSpPr>
          <p:spPr>
            <a:xfrm>
              <a:off x="1631" y="6003"/>
              <a:ext cx="2303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AX98357 I2S 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Amplifier 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s 57"/>
            <p:cNvSpPr/>
            <p:nvPr/>
          </p:nvSpPr>
          <p:spPr>
            <a:xfrm>
              <a:off x="1730" y="5150"/>
              <a:ext cx="4301" cy="2400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479790" y="393700"/>
            <a:ext cx="2506980" cy="1701800"/>
            <a:chOff x="13354" y="620"/>
            <a:chExt cx="3948" cy="2680"/>
          </a:xfrm>
        </p:grpSpPr>
        <p:sp>
          <p:nvSpPr>
            <p:cNvPr id="61" name="Text Box 60"/>
            <p:cNvSpPr txBox="1"/>
            <p:nvPr/>
          </p:nvSpPr>
          <p:spPr>
            <a:xfrm>
              <a:off x="13354" y="1582"/>
              <a:ext cx="3214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INMP441 MEMS Microphone 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x2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16124" y="620"/>
              <a:ext cx="1178" cy="1260"/>
              <a:chOff x="17378" y="1300"/>
              <a:chExt cx="1178" cy="1260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9"/>
              <a:srcRect l="22295" t="21924" r="22924" b="20476"/>
              <a:stretch>
                <a:fillRect/>
              </a:stretch>
            </p:blipFill>
            <p:spPr>
              <a:xfrm>
                <a:off x="17488" y="1442"/>
                <a:ext cx="947" cy="997"/>
              </a:xfrm>
              <a:prstGeom prst="rect">
                <a:avLst/>
              </a:prstGeom>
            </p:spPr>
          </p:pic>
          <p:sp>
            <p:nvSpPr>
              <p:cNvPr id="64" name="Rectangles 63"/>
              <p:cNvSpPr/>
              <p:nvPr/>
            </p:nvSpPr>
            <p:spPr>
              <a:xfrm>
                <a:off x="17378" y="1300"/>
                <a:ext cx="1178" cy="1260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6124" y="2040"/>
              <a:ext cx="1178" cy="1260"/>
              <a:chOff x="16024" y="1300"/>
              <a:chExt cx="1178" cy="1260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9"/>
              <a:srcRect l="22295" t="21924" r="22924" b="20476"/>
              <a:stretch>
                <a:fillRect/>
              </a:stretch>
            </p:blipFill>
            <p:spPr>
              <a:xfrm>
                <a:off x="16150" y="1442"/>
                <a:ext cx="947" cy="997"/>
              </a:xfrm>
              <a:prstGeom prst="rect">
                <a:avLst/>
              </a:prstGeom>
            </p:spPr>
          </p:pic>
          <p:sp>
            <p:nvSpPr>
              <p:cNvPr id="65" name="Rectangles 64"/>
              <p:cNvSpPr/>
              <p:nvPr/>
            </p:nvSpPr>
            <p:spPr>
              <a:xfrm>
                <a:off x="16024" y="1300"/>
                <a:ext cx="1178" cy="1260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8924290" y="4584700"/>
            <a:ext cx="2378075" cy="1851660"/>
            <a:chOff x="14054" y="7220"/>
            <a:chExt cx="3745" cy="2916"/>
          </a:xfrm>
        </p:grpSpPr>
        <p:sp>
          <p:nvSpPr>
            <p:cNvPr id="73" name="Text Box 72"/>
            <p:cNvSpPr txBox="1"/>
            <p:nvPr/>
          </p:nvSpPr>
          <p:spPr>
            <a:xfrm>
              <a:off x="14054" y="8236"/>
              <a:ext cx="3214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RGB LED 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KY-009 x2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6483" y="7220"/>
              <a:ext cx="1316" cy="1336"/>
              <a:chOff x="16483" y="7220"/>
              <a:chExt cx="1316" cy="1336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0"/>
              <a:srcRect l="17296" t="16667" r="19500" b="16861"/>
              <a:stretch>
                <a:fillRect/>
              </a:stretch>
            </p:blipFill>
            <p:spPr>
              <a:xfrm>
                <a:off x="16560" y="7268"/>
                <a:ext cx="1101" cy="1158"/>
              </a:xfrm>
              <a:prstGeom prst="rect">
                <a:avLst/>
              </a:prstGeom>
            </p:spPr>
          </p:pic>
          <p:sp>
            <p:nvSpPr>
              <p:cNvPr id="74" name="Rectangles 73"/>
              <p:cNvSpPr/>
              <p:nvPr/>
            </p:nvSpPr>
            <p:spPr>
              <a:xfrm>
                <a:off x="16483" y="7220"/>
                <a:ext cx="1317" cy="1336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6483" y="8800"/>
              <a:ext cx="1316" cy="1336"/>
              <a:chOff x="16483" y="8800"/>
              <a:chExt cx="1316" cy="1336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0"/>
              <a:srcRect l="17296" t="16667" r="19500" b="16861"/>
              <a:stretch>
                <a:fillRect/>
              </a:stretch>
            </p:blipFill>
            <p:spPr>
              <a:xfrm>
                <a:off x="16560" y="8840"/>
                <a:ext cx="1101" cy="1158"/>
              </a:xfrm>
              <a:prstGeom prst="rect">
                <a:avLst/>
              </a:prstGeom>
            </p:spPr>
          </p:pic>
          <p:sp>
            <p:nvSpPr>
              <p:cNvPr id="75" name="Rectangles 74"/>
              <p:cNvSpPr/>
              <p:nvPr/>
            </p:nvSpPr>
            <p:spPr>
              <a:xfrm>
                <a:off x="16483" y="8800"/>
                <a:ext cx="1317" cy="1336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512050" y="1385570"/>
            <a:ext cx="1640840" cy="1960880"/>
            <a:chOff x="11830" y="2182"/>
            <a:chExt cx="2584" cy="308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rcRect l="6653" t="26119" r="4889" b="26568"/>
            <a:stretch>
              <a:fillRect/>
            </a:stretch>
          </p:blipFill>
          <p:spPr>
            <a:xfrm rot="5400000">
              <a:off x="12025" y="2809"/>
              <a:ext cx="2291" cy="1213"/>
            </a:xfrm>
            <a:prstGeom prst="rect">
              <a:avLst/>
            </a:prstGeom>
          </p:spPr>
        </p:pic>
        <p:sp>
          <p:nvSpPr>
            <p:cNvPr id="33" name="Text Box 32"/>
            <p:cNvSpPr txBox="1"/>
            <p:nvPr/>
          </p:nvSpPr>
          <p:spPr>
            <a:xfrm>
              <a:off x="11830" y="4516"/>
              <a:ext cx="2585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Regulator XL4015 5V 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s 77"/>
            <p:cNvSpPr/>
            <p:nvPr/>
          </p:nvSpPr>
          <p:spPr>
            <a:xfrm>
              <a:off x="11910" y="2182"/>
              <a:ext cx="2371" cy="3088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135245" y="134620"/>
            <a:ext cx="1875790" cy="2827020"/>
            <a:chOff x="8087" y="212"/>
            <a:chExt cx="2954" cy="4452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2"/>
            <a:srcRect l="6867" t="27873" r="7667" b="27767"/>
            <a:stretch>
              <a:fillRect/>
            </a:stretch>
          </p:blipFill>
          <p:spPr>
            <a:xfrm rot="16200000">
              <a:off x="7756" y="1252"/>
              <a:ext cx="3689" cy="1915"/>
            </a:xfrm>
            <a:prstGeom prst="rect">
              <a:avLst/>
            </a:prstGeom>
          </p:spPr>
        </p:pic>
        <p:sp>
          <p:nvSpPr>
            <p:cNvPr id="83" name="Text Box 82"/>
            <p:cNvSpPr txBox="1"/>
            <p:nvPr/>
          </p:nvSpPr>
          <p:spPr>
            <a:xfrm>
              <a:off x="8087" y="4125"/>
              <a:ext cx="2955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ESP-WROOM-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32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ectangles 83"/>
            <p:cNvSpPr/>
            <p:nvPr/>
          </p:nvSpPr>
          <p:spPr>
            <a:xfrm>
              <a:off x="8414" y="212"/>
              <a:ext cx="2371" cy="4452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4290" y="4839970"/>
            <a:ext cx="2787015" cy="2098040"/>
            <a:chOff x="6150" y="6026"/>
            <a:chExt cx="4929" cy="3710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3"/>
            <a:srcRect t="5304" r="1233"/>
            <a:stretch>
              <a:fillRect/>
            </a:stretch>
          </p:blipFill>
          <p:spPr>
            <a:xfrm>
              <a:off x="6150" y="6178"/>
              <a:ext cx="4892" cy="3174"/>
            </a:xfrm>
            <a:prstGeom prst="rect">
              <a:avLst/>
            </a:prstGeom>
          </p:spPr>
        </p:pic>
        <p:sp>
          <p:nvSpPr>
            <p:cNvPr id="93" name="Text Box 92"/>
            <p:cNvSpPr txBox="1"/>
            <p:nvPr/>
          </p:nvSpPr>
          <p:spPr>
            <a:xfrm>
              <a:off x="6150" y="9236"/>
              <a:ext cx="4892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Raspberrypi 4 Module 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s 93"/>
            <p:cNvSpPr/>
            <p:nvPr/>
          </p:nvSpPr>
          <p:spPr>
            <a:xfrm>
              <a:off x="6151" y="6026"/>
              <a:ext cx="4929" cy="3710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556385" y="134620"/>
            <a:ext cx="2040890" cy="981710"/>
            <a:chOff x="2451" y="212"/>
            <a:chExt cx="3214" cy="1546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6200000">
              <a:off x="3595" y="-209"/>
              <a:ext cx="860" cy="2008"/>
            </a:xfrm>
            <a:prstGeom prst="rect">
              <a:avLst/>
            </a:prstGeom>
          </p:spPr>
        </p:pic>
        <p:sp>
          <p:nvSpPr>
            <p:cNvPr id="98" name="Text Box 97"/>
            <p:cNvSpPr txBox="1"/>
            <p:nvPr/>
          </p:nvSpPr>
          <p:spPr>
            <a:xfrm>
              <a:off x="2451" y="1260"/>
              <a:ext cx="3214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2W 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Rectangles 98"/>
            <p:cNvSpPr/>
            <p:nvPr/>
          </p:nvSpPr>
          <p:spPr>
            <a:xfrm>
              <a:off x="2922" y="212"/>
              <a:ext cx="2196" cy="1547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96130" y="3465830"/>
            <a:ext cx="1455420" cy="1374140"/>
            <a:chOff x="7238" y="5458"/>
            <a:chExt cx="2292" cy="2164"/>
          </a:xfrm>
        </p:grpSpPr>
        <p:pic>
          <p:nvPicPr>
            <p:cNvPr id="3" name="Picture 2"/>
            <p:cNvPicPr/>
            <p:nvPr/>
          </p:nvPicPr>
          <p:blipFill>
            <a:blip r:embed="rId15"/>
            <a:srcRect l="10084" t="21943" b="13365"/>
            <a:stretch>
              <a:fillRect/>
            </a:stretch>
          </p:blipFill>
          <p:spPr>
            <a:xfrm>
              <a:off x="7309" y="5478"/>
              <a:ext cx="2149" cy="1365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7238" y="6808"/>
              <a:ext cx="2293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LM2596S USB 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5V </a:t>
              </a:r>
              <a:r>
                <a:rPr lang="vi-VN" alt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  <a:endParaRPr lang="vi-VN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7250" y="5458"/>
              <a:ext cx="2208" cy="2164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8305" y="365125"/>
            <a:ext cx="11533505" cy="6011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0" name="Group 89"/>
          <p:cNvGrpSpPr/>
          <p:nvPr/>
        </p:nvGrpSpPr>
        <p:grpSpPr>
          <a:xfrm>
            <a:off x="3168015" y="2362200"/>
            <a:ext cx="2787015" cy="2098040"/>
            <a:chOff x="6150" y="6026"/>
            <a:chExt cx="4929" cy="371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"/>
            <a:srcRect t="5304" r="1233"/>
            <a:stretch>
              <a:fillRect/>
            </a:stretch>
          </p:blipFill>
          <p:spPr>
            <a:xfrm>
              <a:off x="6150" y="6178"/>
              <a:ext cx="4892" cy="3174"/>
            </a:xfrm>
            <a:prstGeom prst="rect">
              <a:avLst/>
            </a:prstGeom>
          </p:spPr>
        </p:pic>
        <p:sp>
          <p:nvSpPr>
            <p:cNvPr id="88" name="Text Box 87"/>
            <p:cNvSpPr txBox="1"/>
            <p:nvPr/>
          </p:nvSpPr>
          <p:spPr>
            <a:xfrm>
              <a:off x="6150" y="9236"/>
              <a:ext cx="4892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Raspberrypi 4 Module B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ectangles 88"/>
            <p:cNvSpPr/>
            <p:nvPr/>
          </p:nvSpPr>
          <p:spPr>
            <a:xfrm>
              <a:off x="6151" y="6026"/>
              <a:ext cx="4929" cy="3710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875145" y="2410372"/>
            <a:ext cx="1397635" cy="1987569"/>
            <a:chOff x="8087" y="288"/>
            <a:chExt cx="2955" cy="4336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"/>
            <a:srcRect l="6867" t="27873" r="7667" b="27767"/>
            <a:stretch>
              <a:fillRect/>
            </a:stretch>
          </p:blipFill>
          <p:spPr>
            <a:xfrm rot="16200000">
              <a:off x="7756" y="1252"/>
              <a:ext cx="3690" cy="1915"/>
            </a:xfrm>
            <a:prstGeom prst="rect">
              <a:avLst/>
            </a:prstGeom>
          </p:spPr>
        </p:pic>
        <p:sp>
          <p:nvSpPr>
            <p:cNvPr id="83" name="Text Box 82"/>
            <p:cNvSpPr txBox="1"/>
            <p:nvPr/>
          </p:nvSpPr>
          <p:spPr>
            <a:xfrm>
              <a:off x="8087" y="4125"/>
              <a:ext cx="2955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ESP-WROOM-32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ectangles 83"/>
            <p:cNvSpPr/>
            <p:nvPr/>
          </p:nvSpPr>
          <p:spPr>
            <a:xfrm>
              <a:off x="8433" y="288"/>
              <a:ext cx="2277" cy="4336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344150" y="584200"/>
            <a:ext cx="2244725" cy="2073275"/>
            <a:chOff x="16429" y="3760"/>
            <a:chExt cx="2429" cy="2194"/>
          </a:xfrm>
        </p:grpSpPr>
        <p:sp>
          <p:nvSpPr>
            <p:cNvPr id="6" name="Rectangles 5"/>
            <p:cNvSpPr/>
            <p:nvPr/>
          </p:nvSpPr>
          <p:spPr>
            <a:xfrm>
              <a:off x="16954" y="3760"/>
              <a:ext cx="1439" cy="2035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  <p:pic>
          <p:nvPicPr>
            <p:cNvPr id="4" name="Picture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062" y="3815"/>
              <a:ext cx="1222" cy="1544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16429" y="5426"/>
              <a:ext cx="2429" cy="5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18650 3S Pack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063355" y="874283"/>
            <a:ext cx="941434" cy="1388458"/>
            <a:chOff x="11830" y="2270"/>
            <a:chExt cx="2585" cy="283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rcRect l="6653" t="26119" r="4889" b="26568"/>
            <a:stretch>
              <a:fillRect/>
            </a:stretch>
          </p:blipFill>
          <p:spPr>
            <a:xfrm rot="5400000">
              <a:off x="12025" y="2809"/>
              <a:ext cx="2291" cy="1213"/>
            </a:xfrm>
            <a:prstGeom prst="rect">
              <a:avLst/>
            </a:prstGeom>
          </p:spPr>
        </p:pic>
        <p:sp>
          <p:nvSpPr>
            <p:cNvPr id="33" name="Text Box 32"/>
            <p:cNvSpPr txBox="1"/>
            <p:nvPr/>
          </p:nvSpPr>
          <p:spPr>
            <a:xfrm>
              <a:off x="11830" y="4516"/>
              <a:ext cx="2585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700" b="1">
                  <a:latin typeface="Arial" panose="020B0604020202020204" pitchFamily="34" charset="0"/>
                  <a:cs typeface="Arial" panose="020B0604020202020204" pitchFamily="34" charset="0"/>
                </a:rPr>
                <a:t>Regulator XL4015 5V Output</a:t>
              </a:r>
              <a:endParaRPr lang="vi-VN" altLang="en-US" sz="7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s 77"/>
            <p:cNvSpPr/>
            <p:nvPr/>
          </p:nvSpPr>
          <p:spPr>
            <a:xfrm>
              <a:off x="11910" y="2272"/>
              <a:ext cx="2371" cy="2835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767695" y="5388610"/>
            <a:ext cx="1153160" cy="985520"/>
            <a:chOff x="11824" y="7829"/>
            <a:chExt cx="2429" cy="20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76" y="8007"/>
              <a:ext cx="1324" cy="1324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/>
          </p:nvSpPr>
          <p:spPr>
            <a:xfrm>
              <a:off x="11824" y="9376"/>
              <a:ext cx="2429" cy="5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L298N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2101" y="7829"/>
              <a:ext cx="1876" cy="2060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967470" y="4474210"/>
            <a:ext cx="1127125" cy="1934131"/>
            <a:chOff x="7199" y="4759"/>
            <a:chExt cx="1950" cy="3345"/>
          </a:xfrm>
        </p:grpSpPr>
        <p:grpSp>
          <p:nvGrpSpPr>
            <p:cNvPr id="16" name="Group 15"/>
            <p:cNvGrpSpPr/>
            <p:nvPr/>
          </p:nvGrpSpPr>
          <p:grpSpPr>
            <a:xfrm>
              <a:off x="7199" y="4759"/>
              <a:ext cx="1950" cy="1618"/>
              <a:chOff x="7199" y="4759"/>
              <a:chExt cx="1950" cy="161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5" y="4759"/>
                <a:ext cx="1619" cy="1619"/>
              </a:xfrm>
              <a:prstGeom prst="rect">
                <a:avLst/>
              </a:prstGeom>
            </p:spPr>
          </p:pic>
          <p:sp>
            <p:nvSpPr>
              <p:cNvPr id="13" name="Rectangles 12"/>
              <p:cNvSpPr/>
              <p:nvPr/>
            </p:nvSpPr>
            <p:spPr>
              <a:xfrm>
                <a:off x="7199" y="4759"/>
                <a:ext cx="1951" cy="1618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199" y="6486"/>
              <a:ext cx="1950" cy="1618"/>
              <a:chOff x="7199" y="4759"/>
              <a:chExt cx="1950" cy="161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5" y="4759"/>
                <a:ext cx="1619" cy="1619"/>
              </a:xfrm>
              <a:prstGeom prst="rect">
                <a:avLst/>
              </a:prstGeom>
            </p:spPr>
          </p:pic>
          <p:sp>
            <p:nvSpPr>
              <p:cNvPr id="19" name="Rectangles 18"/>
              <p:cNvSpPr/>
              <p:nvPr/>
            </p:nvSpPr>
            <p:spPr>
              <a:xfrm>
                <a:off x="7199" y="4759"/>
                <a:ext cx="1951" cy="1618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326780" y="2821940"/>
            <a:ext cx="2027800" cy="1352550"/>
            <a:chOff x="13239" y="620"/>
            <a:chExt cx="4063" cy="2680"/>
          </a:xfrm>
        </p:grpSpPr>
        <p:sp>
          <p:nvSpPr>
            <p:cNvPr id="61" name="Text Box 60"/>
            <p:cNvSpPr txBox="1"/>
            <p:nvPr/>
          </p:nvSpPr>
          <p:spPr>
            <a:xfrm>
              <a:off x="13239" y="1582"/>
              <a:ext cx="3214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INMP441 MEMS Microphone x2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16124" y="620"/>
              <a:ext cx="1178" cy="1260"/>
              <a:chOff x="17378" y="1300"/>
              <a:chExt cx="1178" cy="1260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/>
              <a:srcRect l="22295" t="21924" r="22924" b="20476"/>
              <a:stretch>
                <a:fillRect/>
              </a:stretch>
            </p:blipFill>
            <p:spPr>
              <a:xfrm>
                <a:off x="17488" y="1442"/>
                <a:ext cx="947" cy="997"/>
              </a:xfrm>
              <a:prstGeom prst="rect">
                <a:avLst/>
              </a:prstGeom>
            </p:spPr>
          </p:pic>
          <p:sp>
            <p:nvSpPr>
              <p:cNvPr id="64" name="Rectangles 63"/>
              <p:cNvSpPr/>
              <p:nvPr/>
            </p:nvSpPr>
            <p:spPr>
              <a:xfrm>
                <a:off x="17378" y="1300"/>
                <a:ext cx="1178" cy="1260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6124" y="2040"/>
              <a:ext cx="1178" cy="1260"/>
              <a:chOff x="16024" y="1300"/>
              <a:chExt cx="1178" cy="1260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7"/>
              <a:srcRect l="22295" t="21924" r="22924" b="20476"/>
              <a:stretch>
                <a:fillRect/>
              </a:stretch>
            </p:blipFill>
            <p:spPr>
              <a:xfrm>
                <a:off x="16150" y="1442"/>
                <a:ext cx="947" cy="997"/>
              </a:xfrm>
              <a:prstGeom prst="rect">
                <a:avLst/>
              </a:prstGeom>
            </p:spPr>
          </p:pic>
          <p:sp>
            <p:nvSpPr>
              <p:cNvPr id="65" name="Rectangles 64"/>
              <p:cNvSpPr/>
              <p:nvPr/>
            </p:nvSpPr>
            <p:spPr>
              <a:xfrm>
                <a:off x="16024" y="1300"/>
                <a:ext cx="1178" cy="1260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41813" y="4341495"/>
            <a:ext cx="1913858" cy="1351915"/>
            <a:chOff x="13604" y="7220"/>
            <a:chExt cx="4196" cy="2916"/>
          </a:xfrm>
        </p:grpSpPr>
        <p:sp>
          <p:nvSpPr>
            <p:cNvPr id="73" name="Text Box 72"/>
            <p:cNvSpPr txBox="1"/>
            <p:nvPr/>
          </p:nvSpPr>
          <p:spPr>
            <a:xfrm>
              <a:off x="13604" y="8236"/>
              <a:ext cx="3214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RGB LED 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KY-009 x2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6483" y="7220"/>
              <a:ext cx="1317" cy="1336"/>
              <a:chOff x="16483" y="7220"/>
              <a:chExt cx="1317" cy="1336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8"/>
              <a:srcRect l="17296" t="16667" r="19500" b="16861"/>
              <a:stretch>
                <a:fillRect/>
              </a:stretch>
            </p:blipFill>
            <p:spPr>
              <a:xfrm>
                <a:off x="16483" y="7268"/>
                <a:ext cx="1317" cy="1157"/>
              </a:xfrm>
              <a:prstGeom prst="rect">
                <a:avLst/>
              </a:prstGeom>
            </p:spPr>
          </p:pic>
          <p:sp>
            <p:nvSpPr>
              <p:cNvPr id="74" name="Rectangles 73"/>
              <p:cNvSpPr/>
              <p:nvPr/>
            </p:nvSpPr>
            <p:spPr>
              <a:xfrm>
                <a:off x="16483" y="7220"/>
                <a:ext cx="1317" cy="1336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6483" y="8800"/>
              <a:ext cx="1317" cy="1336"/>
              <a:chOff x="16483" y="8800"/>
              <a:chExt cx="1317" cy="1336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8"/>
              <a:srcRect l="17296" t="16667" r="19500" b="16861"/>
              <a:stretch>
                <a:fillRect/>
              </a:stretch>
            </p:blipFill>
            <p:spPr>
              <a:xfrm>
                <a:off x="16483" y="8840"/>
                <a:ext cx="1317" cy="1157"/>
              </a:xfrm>
              <a:prstGeom prst="rect">
                <a:avLst/>
              </a:prstGeom>
            </p:spPr>
          </p:pic>
          <p:sp>
            <p:nvSpPr>
              <p:cNvPr id="75" name="Rectangles 74"/>
              <p:cNvSpPr/>
              <p:nvPr/>
            </p:nvSpPr>
            <p:spPr>
              <a:xfrm>
                <a:off x="16483" y="8800"/>
                <a:ext cx="1317" cy="1336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3596640" y="509905"/>
            <a:ext cx="1635125" cy="1450975"/>
            <a:chOff x="4278" y="1762"/>
            <a:chExt cx="2862" cy="24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rcRect l="4483" t="23925" r="4483" b="23467"/>
            <a:stretch>
              <a:fillRect/>
            </a:stretch>
          </p:blipFill>
          <p:spPr>
            <a:xfrm>
              <a:off x="4423" y="2578"/>
              <a:ext cx="2536" cy="1466"/>
            </a:xfrm>
            <a:prstGeom prst="rect">
              <a:avLst/>
            </a:prstGeom>
          </p:spPr>
        </p:pic>
        <p:sp>
          <p:nvSpPr>
            <p:cNvPr id="22" name="Text Box 21"/>
            <p:cNvSpPr txBox="1"/>
            <p:nvPr/>
          </p:nvSpPr>
          <p:spPr>
            <a:xfrm>
              <a:off x="4425" y="1867"/>
              <a:ext cx="2535" cy="4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ILI9341 3.2-inch screen 240x320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s 22"/>
            <p:cNvSpPr/>
            <p:nvPr/>
          </p:nvSpPr>
          <p:spPr>
            <a:xfrm>
              <a:off x="4278" y="1762"/>
              <a:ext cx="2863" cy="2436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376035" y="1178560"/>
            <a:ext cx="2704339" cy="965200"/>
            <a:chOff x="9531" y="5684"/>
            <a:chExt cx="5788" cy="2065"/>
          </a:xfrm>
        </p:grpSpPr>
        <p:sp>
          <p:nvSpPr>
            <p:cNvPr id="35" name="Text Box 34"/>
            <p:cNvSpPr txBox="1"/>
            <p:nvPr/>
          </p:nvSpPr>
          <p:spPr>
            <a:xfrm>
              <a:off x="13263" y="6076"/>
              <a:ext cx="2056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Servo Motor SG90 </a:t>
              </a:r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x2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1544" y="5684"/>
              <a:ext cx="1710" cy="1484"/>
              <a:chOff x="9280" y="7264"/>
              <a:chExt cx="1710" cy="148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/>
              <a:srcRect l="11520" t="10067" r="7727" b="18002"/>
              <a:stretch>
                <a:fillRect/>
              </a:stretch>
            </p:blipFill>
            <p:spPr>
              <a:xfrm>
                <a:off x="9439" y="7384"/>
                <a:ext cx="1377" cy="1227"/>
              </a:xfrm>
              <a:prstGeom prst="rect">
                <a:avLst/>
              </a:prstGeom>
            </p:spPr>
          </p:pic>
          <p:sp>
            <p:nvSpPr>
              <p:cNvPr id="36" name="Rectangles 35"/>
              <p:cNvSpPr/>
              <p:nvPr/>
            </p:nvSpPr>
            <p:spPr>
              <a:xfrm>
                <a:off x="9280" y="7264"/>
                <a:ext cx="1710" cy="1484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9531" y="5684"/>
              <a:ext cx="1719" cy="1484"/>
              <a:chOff x="9280" y="7264"/>
              <a:chExt cx="1710" cy="1484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0"/>
              <a:srcRect l="11520" t="10067" r="7727" b="18002"/>
              <a:stretch>
                <a:fillRect/>
              </a:stretch>
            </p:blipFill>
            <p:spPr>
              <a:xfrm>
                <a:off x="9439" y="7384"/>
                <a:ext cx="1377" cy="1227"/>
              </a:xfrm>
              <a:prstGeom prst="rect">
                <a:avLst/>
              </a:prstGeom>
            </p:spPr>
          </p:pic>
          <p:sp>
            <p:nvSpPr>
              <p:cNvPr id="41" name="Rectangles 40"/>
              <p:cNvSpPr/>
              <p:nvPr/>
            </p:nvSpPr>
            <p:spPr>
              <a:xfrm>
                <a:off x="9280" y="7264"/>
                <a:ext cx="1710" cy="1484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  <p:sp>
          <p:nvSpPr>
            <p:cNvPr id="42" name="Text Box 41"/>
            <p:cNvSpPr txBox="1"/>
            <p:nvPr/>
          </p:nvSpPr>
          <p:spPr>
            <a:xfrm>
              <a:off x="11254" y="7250"/>
              <a:ext cx="2213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244465" y="5026660"/>
            <a:ext cx="1139190" cy="1553845"/>
            <a:chOff x="8263" y="2441"/>
            <a:chExt cx="1648" cy="213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/>
            <a:srcRect t="3290" r="2604" b="130"/>
            <a:stretch>
              <a:fillRect/>
            </a:stretch>
          </p:blipFill>
          <p:spPr>
            <a:xfrm>
              <a:off x="8423" y="2441"/>
              <a:ext cx="1489" cy="1477"/>
            </a:xfrm>
            <a:prstGeom prst="rect">
              <a:avLst/>
            </a:prstGeom>
          </p:spPr>
        </p:pic>
        <p:sp>
          <p:nvSpPr>
            <p:cNvPr id="25" name="Text Box 24"/>
            <p:cNvSpPr txBox="1"/>
            <p:nvPr/>
          </p:nvSpPr>
          <p:spPr>
            <a:xfrm>
              <a:off x="8422" y="3937"/>
              <a:ext cx="1411" cy="5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Camera OV5647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8263" y="2452"/>
              <a:ext cx="1625" cy="2125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835910" y="5035550"/>
            <a:ext cx="2044700" cy="1583690"/>
            <a:chOff x="11075" y="7993"/>
            <a:chExt cx="3220" cy="24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2"/>
            <a:srcRect l="48054" t="11649" r="12811" b="3838"/>
            <a:stretch>
              <a:fillRect/>
            </a:stretch>
          </p:blipFill>
          <p:spPr>
            <a:xfrm rot="5400000">
              <a:off x="11914" y="7290"/>
              <a:ext cx="1448" cy="3127"/>
            </a:xfrm>
            <a:prstGeom prst="rect">
              <a:avLst/>
            </a:prstGeom>
          </p:spPr>
        </p:pic>
        <p:sp>
          <p:nvSpPr>
            <p:cNvPr id="45" name="Text Box 44"/>
            <p:cNvSpPr txBox="1"/>
            <p:nvPr/>
          </p:nvSpPr>
          <p:spPr>
            <a:xfrm>
              <a:off x="11288" y="9583"/>
              <a:ext cx="2701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VC-02 Voice Recognition Module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s 45"/>
            <p:cNvSpPr/>
            <p:nvPr/>
          </p:nvSpPr>
          <p:spPr>
            <a:xfrm>
              <a:off x="11075" y="7993"/>
              <a:ext cx="3220" cy="2400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97472" y="1823085"/>
            <a:ext cx="1629453" cy="781236"/>
            <a:chOff x="1728" y="5150"/>
            <a:chExt cx="5432" cy="2336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/>
            <a:srcRect l="16173" t="15695" r="14978" b="16353"/>
            <a:stretch>
              <a:fillRect/>
            </a:stretch>
          </p:blipFill>
          <p:spPr>
            <a:xfrm>
              <a:off x="4550" y="5213"/>
              <a:ext cx="2303" cy="2273"/>
            </a:xfrm>
            <a:prstGeom prst="rect">
              <a:avLst/>
            </a:prstGeom>
          </p:spPr>
        </p:pic>
        <p:sp>
          <p:nvSpPr>
            <p:cNvPr id="49" name="Text Box 48"/>
            <p:cNvSpPr txBox="1"/>
            <p:nvPr/>
          </p:nvSpPr>
          <p:spPr>
            <a:xfrm>
              <a:off x="1728" y="5560"/>
              <a:ext cx="2750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MAX98357 I2S Amplifier 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s 57"/>
            <p:cNvSpPr/>
            <p:nvPr/>
          </p:nvSpPr>
          <p:spPr>
            <a:xfrm>
              <a:off x="1730" y="5150"/>
              <a:ext cx="5430" cy="2335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620520" y="995680"/>
            <a:ext cx="1232535" cy="593090"/>
            <a:chOff x="2451" y="212"/>
            <a:chExt cx="3214" cy="1546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6200000">
              <a:off x="3595" y="-209"/>
              <a:ext cx="860" cy="2008"/>
            </a:xfrm>
            <a:prstGeom prst="rect">
              <a:avLst/>
            </a:prstGeom>
          </p:spPr>
        </p:pic>
        <p:sp>
          <p:nvSpPr>
            <p:cNvPr id="98" name="Text Box 97"/>
            <p:cNvSpPr txBox="1"/>
            <p:nvPr/>
          </p:nvSpPr>
          <p:spPr>
            <a:xfrm>
              <a:off x="2451" y="1260"/>
              <a:ext cx="3214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2W Speaker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Rectangles 98"/>
            <p:cNvSpPr/>
            <p:nvPr/>
          </p:nvSpPr>
          <p:spPr>
            <a:xfrm>
              <a:off x="2922" y="212"/>
              <a:ext cx="2196" cy="1547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 flipV="1">
            <a:off x="5953125" y="2817495"/>
            <a:ext cx="1087755" cy="381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Text Box 51"/>
          <p:cNvSpPr txBox="1"/>
          <p:nvPr/>
        </p:nvSpPr>
        <p:spPr>
          <a:xfrm>
            <a:off x="6110605" y="2491740"/>
            <a:ext cx="772795" cy="30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700" b="1"/>
              <a:t>I2C Motor </a:t>
            </a:r>
            <a:endParaRPr lang="vi-VN" altLang="en-US" sz="700" b="1"/>
          </a:p>
          <a:p>
            <a:pPr algn="ctr"/>
            <a:r>
              <a:rPr lang="vi-VN" altLang="en-US" sz="700" b="1"/>
              <a:t>Control Input</a:t>
            </a:r>
            <a:endParaRPr lang="vi-VN" altLang="en-US" sz="700" b="1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951855" y="3813175"/>
            <a:ext cx="1087120" cy="63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Text Box 53"/>
          <p:cNvSpPr txBox="1"/>
          <p:nvPr/>
        </p:nvSpPr>
        <p:spPr>
          <a:xfrm>
            <a:off x="6104255" y="3857625"/>
            <a:ext cx="826135" cy="30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700" b="1"/>
              <a:t>UART Battery </a:t>
            </a:r>
            <a:r>
              <a:rPr lang="vi-VN" altLang="en-US" sz="700" b="1"/>
              <a:t>Voltage</a:t>
            </a:r>
            <a:endParaRPr lang="vi-VN" altLang="en-US" sz="700" b="1"/>
          </a:p>
        </p:txBody>
      </p:sp>
      <p:grpSp>
        <p:nvGrpSpPr>
          <p:cNvPr id="57" name="Group 56"/>
          <p:cNvGrpSpPr/>
          <p:nvPr/>
        </p:nvGrpSpPr>
        <p:grpSpPr>
          <a:xfrm>
            <a:off x="7739380" y="4398010"/>
            <a:ext cx="1228090" cy="551180"/>
            <a:chOff x="12188" y="6926"/>
            <a:chExt cx="1934" cy="868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12188" y="7783"/>
              <a:ext cx="1934" cy="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2188" y="6926"/>
              <a:ext cx="4" cy="8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613015" y="4398010"/>
            <a:ext cx="1354455" cy="1541780"/>
            <a:chOff x="12188" y="6926"/>
            <a:chExt cx="1934" cy="868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12188" y="7783"/>
              <a:ext cx="1934" cy="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12188" y="6926"/>
              <a:ext cx="4" cy="8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72" name="Text Box 71"/>
          <p:cNvSpPr txBox="1"/>
          <p:nvPr/>
        </p:nvSpPr>
        <p:spPr>
          <a:xfrm>
            <a:off x="7780606" y="5285909"/>
            <a:ext cx="1280298" cy="26366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vi-VN" altLang="en-US" sz="1000" b="1">
                <a:latin typeface="Arial" panose="020B0604020202020204" pitchFamily="34" charset="0"/>
                <a:cs typeface="Arial" panose="020B0604020202020204" pitchFamily="34" charset="0"/>
              </a:rPr>
              <a:t>JGB37-520 x2</a:t>
            </a:r>
            <a:endParaRPr lang="vi-VN" alt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10095230" y="4932680"/>
            <a:ext cx="803910" cy="988290"/>
            <a:chOff x="15898" y="7768"/>
            <a:chExt cx="1266" cy="1143"/>
          </a:xfrm>
        </p:grpSpPr>
        <p:cxnSp>
          <p:nvCxnSpPr>
            <p:cNvPr id="93" name="Elbow Connector 92"/>
            <p:cNvCxnSpPr/>
            <p:nvPr/>
          </p:nvCxnSpPr>
          <p:spPr>
            <a:xfrm rot="10800000">
              <a:off x="15898" y="7768"/>
              <a:ext cx="1266" cy="1143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 flipV="1">
              <a:off x="15903" y="8909"/>
              <a:ext cx="622" cy="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/>
          <p:cNvCxnSpPr/>
          <p:nvPr/>
        </p:nvCxnSpPr>
        <p:spPr>
          <a:xfrm>
            <a:off x="8121650" y="3777615"/>
            <a:ext cx="3020695" cy="12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11147425" y="3772535"/>
            <a:ext cx="5715" cy="16129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7" name="Text Box 106"/>
          <p:cNvSpPr txBox="1"/>
          <p:nvPr/>
        </p:nvSpPr>
        <p:spPr>
          <a:xfrm>
            <a:off x="8902065" y="3676015"/>
            <a:ext cx="1442085" cy="213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2x PWM &amp; Direction</a:t>
            </a:r>
            <a:endParaRPr lang="vi-VN" altLang="en-US" sz="800" b="1"/>
          </a:p>
        </p:txBody>
      </p:sp>
      <p:sp>
        <p:nvSpPr>
          <p:cNvPr id="108" name="Text Box 107"/>
          <p:cNvSpPr txBox="1"/>
          <p:nvPr/>
        </p:nvSpPr>
        <p:spPr>
          <a:xfrm>
            <a:off x="10139680" y="5962650"/>
            <a:ext cx="72580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900" b="1"/>
              <a:t>Voltage</a:t>
            </a:r>
            <a:endParaRPr lang="vi-VN" altLang="en-US" sz="900" b="1"/>
          </a:p>
          <a:p>
            <a:pPr algn="ctr"/>
            <a:r>
              <a:rPr lang="vi-VN" altLang="en-US" sz="900" b="1"/>
              <a:t>(0-12.6V)</a:t>
            </a:r>
            <a:endParaRPr lang="vi-VN" altLang="en-US" sz="900" b="1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1485880" y="2508885"/>
            <a:ext cx="10795" cy="286639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4" name="Text Box 113"/>
          <p:cNvSpPr txBox="1"/>
          <p:nvPr/>
        </p:nvSpPr>
        <p:spPr>
          <a:xfrm>
            <a:off x="11216005" y="4477385"/>
            <a:ext cx="541655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12.6</a:t>
            </a:r>
            <a:r>
              <a:rPr lang="vi-VN" altLang="en-US" sz="800" b="1"/>
              <a:t>V</a:t>
            </a:r>
            <a:endParaRPr lang="vi-VN" altLang="en-US" sz="800" b="1"/>
          </a:p>
        </p:txBody>
      </p:sp>
      <p:cxnSp>
        <p:nvCxnSpPr>
          <p:cNvPr id="116" name="Straight Arrow Connector 115"/>
          <p:cNvCxnSpPr>
            <a:stCxn id="6" idx="1"/>
          </p:cNvCxnSpPr>
          <p:nvPr/>
        </p:nvCxnSpPr>
        <p:spPr>
          <a:xfrm flipH="1" flipV="1">
            <a:off x="9963785" y="1542415"/>
            <a:ext cx="865505" cy="317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7" name="Text Box 116"/>
          <p:cNvSpPr txBox="1"/>
          <p:nvPr/>
        </p:nvSpPr>
        <p:spPr>
          <a:xfrm>
            <a:off x="10188575" y="1450340"/>
            <a:ext cx="487680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dist"/>
            <a:r>
              <a:rPr lang="vi-VN" altLang="en-US" sz="800" b="1"/>
              <a:t>12.6</a:t>
            </a:r>
            <a:r>
              <a:rPr lang="vi-VN" altLang="en-US" sz="800" b="1"/>
              <a:t>V</a:t>
            </a:r>
            <a:endParaRPr lang="vi-VN" altLang="en-US" sz="800" b="1"/>
          </a:p>
        </p:txBody>
      </p:sp>
      <p:cxnSp>
        <p:nvCxnSpPr>
          <p:cNvPr id="118" name="Straight Connector 117"/>
          <p:cNvCxnSpPr/>
          <p:nvPr/>
        </p:nvCxnSpPr>
        <p:spPr>
          <a:xfrm flipH="1" flipV="1">
            <a:off x="6780530" y="1012825"/>
            <a:ext cx="2324100" cy="127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41" idx="0"/>
          </p:cNvCxnSpPr>
          <p:nvPr/>
        </p:nvCxnSpPr>
        <p:spPr>
          <a:xfrm flipH="1">
            <a:off x="6777990" y="1010920"/>
            <a:ext cx="2540" cy="16764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7714615" y="1018540"/>
            <a:ext cx="2540" cy="16192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5237480" y="1010285"/>
            <a:ext cx="1540510" cy="254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8121650" y="3357245"/>
            <a:ext cx="3365500" cy="825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8119745" y="1896110"/>
            <a:ext cx="968375" cy="1146175"/>
            <a:chOff x="12787" y="2986"/>
            <a:chExt cx="1525" cy="1187"/>
          </a:xfrm>
        </p:grpSpPr>
        <p:cxnSp>
          <p:nvCxnSpPr>
            <p:cNvPr id="128" name="Elbow Connector 127"/>
            <p:cNvCxnSpPr/>
            <p:nvPr/>
          </p:nvCxnSpPr>
          <p:spPr>
            <a:xfrm rot="10800000" flipV="1">
              <a:off x="12787" y="2986"/>
              <a:ext cx="1525" cy="1187"/>
            </a:xfrm>
            <a:prstGeom prst="bentConnector3">
              <a:avLst>
                <a:gd name="adj1" fmla="val 49967"/>
              </a:avLst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9" name="Text Box 128"/>
            <p:cNvSpPr txBox="1"/>
            <p:nvPr/>
          </p:nvSpPr>
          <p:spPr>
            <a:xfrm>
              <a:off x="13132" y="3399"/>
              <a:ext cx="853" cy="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p>
              <a:pPr algn="ctr"/>
              <a:r>
                <a:rPr lang="vi-VN" altLang="en-US" sz="800" b="1"/>
                <a:t>5V</a:t>
              </a:r>
              <a:endParaRPr lang="vi-VN" altLang="en-US" sz="800" b="1"/>
            </a:p>
          </p:txBody>
        </p:sp>
      </p:grpSp>
      <p:sp>
        <p:nvSpPr>
          <p:cNvPr id="130" name="Text Box 129"/>
          <p:cNvSpPr txBox="1"/>
          <p:nvPr/>
        </p:nvSpPr>
        <p:spPr>
          <a:xfrm>
            <a:off x="8398510" y="909955"/>
            <a:ext cx="342900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l"/>
            <a:r>
              <a:rPr lang="vi-VN" altLang="en-US" sz="800" b="1"/>
              <a:t>5V</a:t>
            </a:r>
            <a:endParaRPr lang="vi-VN" altLang="en-US" sz="800" b="1"/>
          </a:p>
        </p:txBody>
      </p:sp>
      <p:sp>
        <p:nvSpPr>
          <p:cNvPr id="139" name="Text Box 138"/>
          <p:cNvSpPr txBox="1"/>
          <p:nvPr/>
        </p:nvSpPr>
        <p:spPr>
          <a:xfrm>
            <a:off x="5839460" y="903605"/>
            <a:ext cx="331470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l"/>
            <a:r>
              <a:rPr lang="vi-VN" altLang="en-US" sz="800" b="1"/>
              <a:t>5V</a:t>
            </a:r>
            <a:endParaRPr lang="vi-VN" altLang="en-US" sz="800" b="1"/>
          </a:p>
        </p:txBody>
      </p:sp>
      <p:grpSp>
        <p:nvGrpSpPr>
          <p:cNvPr id="150" name="Group 149"/>
          <p:cNvGrpSpPr/>
          <p:nvPr/>
        </p:nvGrpSpPr>
        <p:grpSpPr>
          <a:xfrm>
            <a:off x="6781165" y="1875155"/>
            <a:ext cx="933450" cy="534670"/>
            <a:chOff x="10827" y="2953"/>
            <a:chExt cx="1526" cy="842"/>
          </a:xfrm>
        </p:grpSpPr>
        <p:cxnSp>
          <p:nvCxnSpPr>
            <p:cNvPr id="145" name="Straight Arrow Connector 144"/>
            <p:cNvCxnSpPr/>
            <p:nvPr/>
          </p:nvCxnSpPr>
          <p:spPr>
            <a:xfrm flipV="1">
              <a:off x="12352" y="2953"/>
              <a:ext cx="0" cy="84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46" name="Group 145"/>
            <p:cNvGrpSpPr/>
            <p:nvPr/>
          </p:nvGrpSpPr>
          <p:grpSpPr>
            <a:xfrm>
              <a:off x="10827" y="2958"/>
              <a:ext cx="1526" cy="297"/>
              <a:chOff x="12188" y="6926"/>
              <a:chExt cx="1934" cy="868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12188" y="7783"/>
                <a:ext cx="1934" cy="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V="1">
                <a:off x="12188" y="6926"/>
                <a:ext cx="4" cy="86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sp>
        <p:nvSpPr>
          <p:cNvPr id="151" name="Text Box 150"/>
          <p:cNvSpPr txBox="1"/>
          <p:nvPr/>
        </p:nvSpPr>
        <p:spPr>
          <a:xfrm>
            <a:off x="7441565" y="2129155"/>
            <a:ext cx="541655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PWM</a:t>
            </a:r>
            <a:endParaRPr lang="vi-VN" altLang="en-US" sz="800" b="1"/>
          </a:p>
        </p:txBody>
      </p:sp>
      <p:grpSp>
        <p:nvGrpSpPr>
          <p:cNvPr id="158" name="Group 157"/>
          <p:cNvGrpSpPr/>
          <p:nvPr/>
        </p:nvGrpSpPr>
        <p:grpSpPr>
          <a:xfrm>
            <a:off x="5413375" y="1010920"/>
            <a:ext cx="541655" cy="1349375"/>
            <a:chOff x="8381" y="1592"/>
            <a:chExt cx="853" cy="2125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8784" y="1592"/>
              <a:ext cx="4" cy="21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3" name="Text Box 152"/>
            <p:cNvSpPr txBox="1"/>
            <p:nvPr/>
          </p:nvSpPr>
          <p:spPr>
            <a:xfrm>
              <a:off x="8381" y="2500"/>
              <a:ext cx="853" cy="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p>
              <a:pPr algn="ctr"/>
              <a:r>
                <a:rPr lang="vi-VN" altLang="en-US" sz="800" b="1"/>
                <a:t>5V</a:t>
              </a:r>
              <a:endParaRPr lang="vi-VN" altLang="en-US" sz="800" b="1"/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5591198" y="4460240"/>
            <a:ext cx="1905" cy="57213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4194198" y="4454525"/>
            <a:ext cx="1905" cy="57213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5505450" y="198755"/>
            <a:ext cx="0" cy="80962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 flipV="1">
            <a:off x="410845" y="199390"/>
            <a:ext cx="5094605" cy="63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2874010" y="190500"/>
            <a:ext cx="7620" cy="20205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H="1" flipV="1">
            <a:off x="2633345" y="2211705"/>
            <a:ext cx="249555" cy="127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5" name="Text Box 164"/>
          <p:cNvSpPr txBox="1"/>
          <p:nvPr/>
        </p:nvSpPr>
        <p:spPr>
          <a:xfrm>
            <a:off x="2603500" y="572135"/>
            <a:ext cx="541655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5V</a:t>
            </a:r>
            <a:endParaRPr lang="vi-VN" altLang="en-US" sz="800" b="1"/>
          </a:p>
        </p:txBody>
      </p:sp>
      <p:cxnSp>
        <p:nvCxnSpPr>
          <p:cNvPr id="166" name="Straight Arrow Connector 165"/>
          <p:cNvCxnSpPr/>
          <p:nvPr/>
        </p:nvCxnSpPr>
        <p:spPr>
          <a:xfrm flipV="1">
            <a:off x="2190138" y="1586230"/>
            <a:ext cx="0" cy="24447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H="1" flipV="1">
            <a:off x="4415813" y="1960880"/>
            <a:ext cx="635" cy="39878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8" name="Text Box 167"/>
          <p:cNvSpPr txBox="1"/>
          <p:nvPr/>
        </p:nvSpPr>
        <p:spPr>
          <a:xfrm>
            <a:off x="4144645" y="2080895"/>
            <a:ext cx="541655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SPI</a:t>
            </a:r>
            <a:endParaRPr lang="vi-VN" altLang="en-US" sz="800" b="1"/>
          </a:p>
        </p:txBody>
      </p:sp>
      <p:grpSp>
        <p:nvGrpSpPr>
          <p:cNvPr id="171" name="Group 170"/>
          <p:cNvGrpSpPr/>
          <p:nvPr/>
        </p:nvGrpSpPr>
        <p:grpSpPr>
          <a:xfrm>
            <a:off x="2626360" y="2362200"/>
            <a:ext cx="535305" cy="1071245"/>
            <a:chOff x="3713" y="3851"/>
            <a:chExt cx="1266" cy="1556"/>
          </a:xfrm>
        </p:grpSpPr>
        <p:cxnSp>
          <p:nvCxnSpPr>
            <p:cNvPr id="169" name="Elbow Connector 168"/>
            <p:cNvCxnSpPr/>
            <p:nvPr/>
          </p:nvCxnSpPr>
          <p:spPr>
            <a:xfrm rot="10800000">
              <a:off x="3713" y="3851"/>
              <a:ext cx="1266" cy="1556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0" name="Text Box 169"/>
            <p:cNvSpPr txBox="1"/>
            <p:nvPr/>
          </p:nvSpPr>
          <p:spPr>
            <a:xfrm>
              <a:off x="3922" y="4547"/>
              <a:ext cx="853" cy="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p>
              <a:pPr algn="ctr"/>
              <a:r>
                <a:rPr lang="vi-VN" altLang="en-US" sz="800" b="1"/>
                <a:t>I2S</a:t>
              </a:r>
              <a:endParaRPr lang="vi-VN" altLang="en-US" sz="800" b="1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410845" y="187325"/>
            <a:ext cx="2425065" cy="5893435"/>
            <a:chOff x="647" y="295"/>
            <a:chExt cx="3655" cy="8992"/>
          </a:xfrm>
        </p:grpSpPr>
        <p:cxnSp>
          <p:nvCxnSpPr>
            <p:cNvPr id="172" name="Straight Connector 171"/>
            <p:cNvCxnSpPr/>
            <p:nvPr/>
          </p:nvCxnSpPr>
          <p:spPr>
            <a:xfrm flipH="1" flipV="1">
              <a:off x="647" y="295"/>
              <a:ext cx="19" cy="897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66" y="9265"/>
              <a:ext cx="3636" cy="2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75" name="Text Box 174"/>
          <p:cNvSpPr txBox="1"/>
          <p:nvPr/>
        </p:nvSpPr>
        <p:spPr>
          <a:xfrm>
            <a:off x="159385" y="660400"/>
            <a:ext cx="541655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5V</a:t>
            </a:r>
            <a:endParaRPr lang="vi-VN" altLang="en-US" sz="800" b="1"/>
          </a:p>
        </p:txBody>
      </p:sp>
      <p:grpSp>
        <p:nvGrpSpPr>
          <p:cNvPr id="184" name="Group 183"/>
          <p:cNvGrpSpPr/>
          <p:nvPr/>
        </p:nvGrpSpPr>
        <p:grpSpPr>
          <a:xfrm>
            <a:off x="2362200" y="3138805"/>
            <a:ext cx="810260" cy="714375"/>
            <a:chOff x="3720" y="4943"/>
            <a:chExt cx="1276" cy="1125"/>
          </a:xfrm>
        </p:grpSpPr>
        <p:cxnSp>
          <p:nvCxnSpPr>
            <p:cNvPr id="180" name="Straight Connector 179"/>
            <p:cNvCxnSpPr/>
            <p:nvPr/>
          </p:nvCxnSpPr>
          <p:spPr>
            <a:xfrm flipH="1" flipV="1">
              <a:off x="3720" y="4943"/>
              <a:ext cx="445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4164" y="4943"/>
              <a:ext cx="1" cy="11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3720" y="6060"/>
              <a:ext cx="1276" cy="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83" name="Text Box 182"/>
          <p:cNvSpPr txBox="1"/>
          <p:nvPr/>
        </p:nvSpPr>
        <p:spPr>
          <a:xfrm>
            <a:off x="2475337" y="3433712"/>
            <a:ext cx="360675" cy="2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I2S</a:t>
            </a:r>
            <a:endParaRPr lang="vi-VN" altLang="en-US" sz="800" b="1"/>
          </a:p>
        </p:txBody>
      </p:sp>
      <p:grpSp>
        <p:nvGrpSpPr>
          <p:cNvPr id="187" name="Group 186"/>
          <p:cNvGrpSpPr/>
          <p:nvPr/>
        </p:nvGrpSpPr>
        <p:grpSpPr>
          <a:xfrm>
            <a:off x="2362200" y="4114165"/>
            <a:ext cx="806450" cy="1379855"/>
            <a:chOff x="3720" y="6126"/>
            <a:chExt cx="1270" cy="2526"/>
          </a:xfrm>
        </p:grpSpPr>
        <p:grpSp>
          <p:nvGrpSpPr>
            <p:cNvPr id="188" name="Group 187"/>
            <p:cNvGrpSpPr/>
            <p:nvPr/>
          </p:nvGrpSpPr>
          <p:grpSpPr>
            <a:xfrm flipV="1">
              <a:off x="3720" y="6126"/>
              <a:ext cx="1271" cy="2527"/>
              <a:chOff x="3720" y="4943"/>
              <a:chExt cx="1276" cy="1135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3720" y="4943"/>
                <a:ext cx="445" cy="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4164" y="4943"/>
                <a:ext cx="1" cy="113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/>
              <p:cNvCxnSpPr/>
              <p:nvPr/>
            </p:nvCxnSpPr>
            <p:spPr>
              <a:xfrm flipV="1">
                <a:off x="4156" y="6068"/>
                <a:ext cx="840" cy="1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/>
            <p:cNvCxnSpPr/>
            <p:nvPr/>
          </p:nvCxnSpPr>
          <p:spPr>
            <a:xfrm flipH="1">
              <a:off x="3720" y="7385"/>
              <a:ext cx="445" cy="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93" name="Text Box 192"/>
          <p:cNvSpPr txBox="1"/>
          <p:nvPr/>
        </p:nvSpPr>
        <p:spPr>
          <a:xfrm>
            <a:off x="2358390" y="4363720"/>
            <a:ext cx="652780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PWM </a:t>
            </a:r>
            <a:r>
              <a:rPr lang="vi-VN" altLang="en-US" sz="800" b="1"/>
              <a:t>x3</a:t>
            </a:r>
            <a:endParaRPr lang="vi-VN" altLang="en-US" sz="800" b="1"/>
          </a:p>
        </p:txBody>
      </p:sp>
      <p:sp>
        <p:nvSpPr>
          <p:cNvPr id="197" name="Text Box 196"/>
          <p:cNvSpPr txBox="1"/>
          <p:nvPr/>
        </p:nvSpPr>
        <p:spPr>
          <a:xfrm>
            <a:off x="1412240" y="5962650"/>
            <a:ext cx="342900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l"/>
            <a:r>
              <a:rPr lang="vi-VN" altLang="en-US" sz="800" b="1"/>
              <a:t>5V</a:t>
            </a:r>
            <a:endParaRPr lang="vi-VN" altLang="en-US" sz="800" b="1"/>
          </a:p>
        </p:txBody>
      </p:sp>
      <p:sp>
        <p:nvSpPr>
          <p:cNvPr id="199" name="Text Box 198"/>
          <p:cNvSpPr txBox="1"/>
          <p:nvPr/>
        </p:nvSpPr>
        <p:spPr>
          <a:xfrm>
            <a:off x="9963785" y="3232150"/>
            <a:ext cx="935355" cy="213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l"/>
            <a:r>
              <a:rPr lang="vi-VN" altLang="en-US" sz="800" b="1"/>
              <a:t>Potentionmeter</a:t>
            </a:r>
            <a:endParaRPr lang="vi-VN" altLang="en-US" sz="800" b="1"/>
          </a:p>
        </p:txBody>
      </p:sp>
      <p:sp>
        <p:nvSpPr>
          <p:cNvPr id="200" name="Text Box 199"/>
          <p:cNvSpPr txBox="1"/>
          <p:nvPr/>
        </p:nvSpPr>
        <p:spPr>
          <a:xfrm>
            <a:off x="8681720" y="3243580"/>
            <a:ext cx="783590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0-3.3V </a:t>
            </a:r>
            <a:r>
              <a:rPr lang="vi-VN" altLang="en-US" sz="800" b="1"/>
              <a:t>ADC</a:t>
            </a:r>
            <a:endParaRPr lang="vi-VN" altLang="en-US" sz="8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0" name="Group 89"/>
          <p:cNvGrpSpPr/>
          <p:nvPr/>
        </p:nvGrpSpPr>
        <p:grpSpPr>
          <a:xfrm>
            <a:off x="3168015" y="2362200"/>
            <a:ext cx="2787015" cy="2098040"/>
            <a:chOff x="6150" y="6026"/>
            <a:chExt cx="4929" cy="371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"/>
            <a:srcRect t="5304" r="1233"/>
            <a:stretch>
              <a:fillRect/>
            </a:stretch>
          </p:blipFill>
          <p:spPr>
            <a:xfrm>
              <a:off x="6150" y="6178"/>
              <a:ext cx="4892" cy="3174"/>
            </a:xfrm>
            <a:prstGeom prst="rect">
              <a:avLst/>
            </a:prstGeom>
          </p:spPr>
        </p:pic>
        <p:sp>
          <p:nvSpPr>
            <p:cNvPr id="88" name="Text Box 87"/>
            <p:cNvSpPr txBox="1"/>
            <p:nvPr/>
          </p:nvSpPr>
          <p:spPr>
            <a:xfrm>
              <a:off x="6150" y="9236"/>
              <a:ext cx="4892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Raspberrypi 4 Module B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ectangles 88"/>
            <p:cNvSpPr/>
            <p:nvPr/>
          </p:nvSpPr>
          <p:spPr>
            <a:xfrm>
              <a:off x="6151" y="6026"/>
              <a:ext cx="4929" cy="3710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875145" y="2410372"/>
            <a:ext cx="1397635" cy="1987569"/>
            <a:chOff x="8087" y="288"/>
            <a:chExt cx="2955" cy="4336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"/>
            <a:srcRect l="6867" t="27873" r="7667" b="27767"/>
            <a:stretch>
              <a:fillRect/>
            </a:stretch>
          </p:blipFill>
          <p:spPr>
            <a:xfrm rot="16200000">
              <a:off x="7756" y="1252"/>
              <a:ext cx="3690" cy="1915"/>
            </a:xfrm>
            <a:prstGeom prst="rect">
              <a:avLst/>
            </a:prstGeom>
          </p:spPr>
        </p:pic>
        <p:sp>
          <p:nvSpPr>
            <p:cNvPr id="83" name="Text Box 82"/>
            <p:cNvSpPr txBox="1"/>
            <p:nvPr/>
          </p:nvSpPr>
          <p:spPr>
            <a:xfrm>
              <a:off x="8087" y="4125"/>
              <a:ext cx="2955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ESP-WROOM-32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ectangles 83"/>
            <p:cNvSpPr/>
            <p:nvPr/>
          </p:nvSpPr>
          <p:spPr>
            <a:xfrm>
              <a:off x="8433" y="288"/>
              <a:ext cx="2277" cy="4336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344150" y="584200"/>
            <a:ext cx="2244725" cy="2073275"/>
            <a:chOff x="16429" y="3760"/>
            <a:chExt cx="2429" cy="2194"/>
          </a:xfrm>
        </p:grpSpPr>
        <p:sp>
          <p:nvSpPr>
            <p:cNvPr id="6" name="Rectangles 5"/>
            <p:cNvSpPr/>
            <p:nvPr/>
          </p:nvSpPr>
          <p:spPr>
            <a:xfrm>
              <a:off x="16954" y="3760"/>
              <a:ext cx="1439" cy="2035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  <p:pic>
          <p:nvPicPr>
            <p:cNvPr id="4" name="Picture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062" y="3815"/>
              <a:ext cx="1222" cy="1544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16429" y="5426"/>
              <a:ext cx="2429" cy="5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18650 3S Pack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045874" y="77778"/>
            <a:ext cx="953088" cy="1928768"/>
            <a:chOff x="11782" y="1168"/>
            <a:chExt cx="2617" cy="3941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rcRect l="6653" t="26119" r="4889" b="26568"/>
            <a:stretch>
              <a:fillRect/>
            </a:stretch>
          </p:blipFill>
          <p:spPr>
            <a:xfrm rot="5400000">
              <a:off x="11941" y="3154"/>
              <a:ext cx="2291" cy="1213"/>
            </a:xfrm>
            <a:prstGeom prst="rect">
              <a:avLst/>
            </a:prstGeom>
          </p:spPr>
        </p:pic>
        <p:sp>
          <p:nvSpPr>
            <p:cNvPr id="33" name="Text Box 32"/>
            <p:cNvSpPr txBox="1"/>
            <p:nvPr/>
          </p:nvSpPr>
          <p:spPr>
            <a:xfrm>
              <a:off x="11782" y="1168"/>
              <a:ext cx="2617" cy="5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700" b="1">
                  <a:latin typeface="Arial" panose="020B0604020202020204" pitchFamily="34" charset="0"/>
                  <a:cs typeface="Arial" panose="020B0604020202020204" pitchFamily="34" charset="0"/>
                </a:rPr>
                <a:t>Regulator XL4015 </a:t>
              </a:r>
              <a:endParaRPr lang="vi-VN" altLang="en-US" sz="7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vi-VN" altLang="en-US" sz="700" b="1">
                  <a:latin typeface="Arial" panose="020B0604020202020204" pitchFamily="34" charset="0"/>
                  <a:cs typeface="Arial" panose="020B0604020202020204" pitchFamily="34" charset="0"/>
                </a:rPr>
                <a:t>5V Output</a:t>
              </a:r>
              <a:endParaRPr lang="vi-VN" altLang="en-US" sz="7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s 77"/>
            <p:cNvSpPr/>
            <p:nvPr/>
          </p:nvSpPr>
          <p:spPr>
            <a:xfrm>
              <a:off x="11932" y="2471"/>
              <a:ext cx="2371" cy="2638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767695" y="5388610"/>
            <a:ext cx="1153160" cy="985520"/>
            <a:chOff x="11824" y="7829"/>
            <a:chExt cx="2429" cy="20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76" y="8007"/>
              <a:ext cx="1324" cy="1324"/>
            </a:xfrm>
            <a:prstGeom prst="rect">
              <a:avLst/>
            </a:prstGeom>
          </p:spPr>
        </p:pic>
        <p:sp>
          <p:nvSpPr>
            <p:cNvPr id="9" name="Text Box 8"/>
            <p:cNvSpPr txBox="1"/>
            <p:nvPr/>
          </p:nvSpPr>
          <p:spPr>
            <a:xfrm>
              <a:off x="11824" y="9376"/>
              <a:ext cx="2429" cy="5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L298N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2101" y="7829"/>
              <a:ext cx="1876" cy="2060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967470" y="4474210"/>
            <a:ext cx="1127125" cy="1934131"/>
            <a:chOff x="7199" y="4759"/>
            <a:chExt cx="1950" cy="3345"/>
          </a:xfrm>
        </p:grpSpPr>
        <p:grpSp>
          <p:nvGrpSpPr>
            <p:cNvPr id="16" name="Group 15"/>
            <p:cNvGrpSpPr/>
            <p:nvPr/>
          </p:nvGrpSpPr>
          <p:grpSpPr>
            <a:xfrm>
              <a:off x="7199" y="4759"/>
              <a:ext cx="1950" cy="1618"/>
              <a:chOff x="7199" y="4759"/>
              <a:chExt cx="1950" cy="161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5" y="4759"/>
                <a:ext cx="1619" cy="1619"/>
              </a:xfrm>
              <a:prstGeom prst="rect">
                <a:avLst/>
              </a:prstGeom>
            </p:spPr>
          </p:pic>
          <p:sp>
            <p:nvSpPr>
              <p:cNvPr id="13" name="Rectangles 12"/>
              <p:cNvSpPr/>
              <p:nvPr/>
            </p:nvSpPr>
            <p:spPr>
              <a:xfrm>
                <a:off x="7199" y="4759"/>
                <a:ext cx="1951" cy="1618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199" y="6486"/>
              <a:ext cx="1950" cy="1618"/>
              <a:chOff x="7199" y="4759"/>
              <a:chExt cx="1950" cy="161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5" y="4759"/>
                <a:ext cx="1619" cy="1619"/>
              </a:xfrm>
              <a:prstGeom prst="rect">
                <a:avLst/>
              </a:prstGeom>
            </p:spPr>
          </p:pic>
          <p:sp>
            <p:nvSpPr>
              <p:cNvPr id="19" name="Rectangles 18"/>
              <p:cNvSpPr/>
              <p:nvPr/>
            </p:nvSpPr>
            <p:spPr>
              <a:xfrm>
                <a:off x="7199" y="4759"/>
                <a:ext cx="1951" cy="1618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326780" y="2821940"/>
            <a:ext cx="2027800" cy="1352550"/>
            <a:chOff x="13239" y="620"/>
            <a:chExt cx="4063" cy="2680"/>
          </a:xfrm>
        </p:grpSpPr>
        <p:sp>
          <p:nvSpPr>
            <p:cNvPr id="61" name="Text Box 60"/>
            <p:cNvSpPr txBox="1"/>
            <p:nvPr/>
          </p:nvSpPr>
          <p:spPr>
            <a:xfrm>
              <a:off x="13239" y="1582"/>
              <a:ext cx="3214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INMP441 MEMS Microphone x2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16124" y="620"/>
              <a:ext cx="1178" cy="1260"/>
              <a:chOff x="17378" y="1300"/>
              <a:chExt cx="1178" cy="1260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/>
              <a:srcRect l="22295" t="21924" r="22924" b="20476"/>
              <a:stretch>
                <a:fillRect/>
              </a:stretch>
            </p:blipFill>
            <p:spPr>
              <a:xfrm>
                <a:off x="17488" y="1442"/>
                <a:ext cx="947" cy="997"/>
              </a:xfrm>
              <a:prstGeom prst="rect">
                <a:avLst/>
              </a:prstGeom>
            </p:spPr>
          </p:pic>
          <p:sp>
            <p:nvSpPr>
              <p:cNvPr id="64" name="Rectangles 63"/>
              <p:cNvSpPr/>
              <p:nvPr/>
            </p:nvSpPr>
            <p:spPr>
              <a:xfrm>
                <a:off x="17378" y="1300"/>
                <a:ext cx="1178" cy="1260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6124" y="2040"/>
              <a:ext cx="1178" cy="1260"/>
              <a:chOff x="16024" y="1300"/>
              <a:chExt cx="1178" cy="1260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7"/>
              <a:srcRect l="22295" t="21924" r="22924" b="20476"/>
              <a:stretch>
                <a:fillRect/>
              </a:stretch>
            </p:blipFill>
            <p:spPr>
              <a:xfrm>
                <a:off x="16150" y="1442"/>
                <a:ext cx="947" cy="997"/>
              </a:xfrm>
              <a:prstGeom prst="rect">
                <a:avLst/>
              </a:prstGeom>
            </p:spPr>
          </p:pic>
          <p:sp>
            <p:nvSpPr>
              <p:cNvPr id="65" name="Rectangles 64"/>
              <p:cNvSpPr/>
              <p:nvPr/>
            </p:nvSpPr>
            <p:spPr>
              <a:xfrm>
                <a:off x="16024" y="1300"/>
                <a:ext cx="1178" cy="1260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41813" y="4341495"/>
            <a:ext cx="1913858" cy="1351915"/>
            <a:chOff x="13604" y="7220"/>
            <a:chExt cx="4196" cy="2916"/>
          </a:xfrm>
        </p:grpSpPr>
        <p:sp>
          <p:nvSpPr>
            <p:cNvPr id="73" name="Text Box 72"/>
            <p:cNvSpPr txBox="1"/>
            <p:nvPr/>
          </p:nvSpPr>
          <p:spPr>
            <a:xfrm>
              <a:off x="13604" y="8236"/>
              <a:ext cx="3214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RGB LED 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KY-009 x2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6483" y="7220"/>
              <a:ext cx="1317" cy="1336"/>
              <a:chOff x="16483" y="7220"/>
              <a:chExt cx="1317" cy="1336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8"/>
              <a:srcRect l="17296" t="16667" r="19500" b="16861"/>
              <a:stretch>
                <a:fillRect/>
              </a:stretch>
            </p:blipFill>
            <p:spPr>
              <a:xfrm>
                <a:off x="16483" y="7268"/>
                <a:ext cx="1317" cy="1157"/>
              </a:xfrm>
              <a:prstGeom prst="rect">
                <a:avLst/>
              </a:prstGeom>
            </p:spPr>
          </p:pic>
          <p:sp>
            <p:nvSpPr>
              <p:cNvPr id="74" name="Rectangles 73"/>
              <p:cNvSpPr/>
              <p:nvPr/>
            </p:nvSpPr>
            <p:spPr>
              <a:xfrm>
                <a:off x="16483" y="7220"/>
                <a:ext cx="1317" cy="1336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6483" y="8800"/>
              <a:ext cx="1317" cy="1336"/>
              <a:chOff x="16483" y="8800"/>
              <a:chExt cx="1317" cy="1336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8"/>
              <a:srcRect l="17296" t="16667" r="19500" b="16861"/>
              <a:stretch>
                <a:fillRect/>
              </a:stretch>
            </p:blipFill>
            <p:spPr>
              <a:xfrm>
                <a:off x="16483" y="8840"/>
                <a:ext cx="1317" cy="1157"/>
              </a:xfrm>
              <a:prstGeom prst="rect">
                <a:avLst/>
              </a:prstGeom>
            </p:spPr>
          </p:pic>
          <p:sp>
            <p:nvSpPr>
              <p:cNvPr id="75" name="Rectangles 74"/>
              <p:cNvSpPr/>
              <p:nvPr/>
            </p:nvSpPr>
            <p:spPr>
              <a:xfrm>
                <a:off x="16483" y="8800"/>
                <a:ext cx="1317" cy="1336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3596640" y="509905"/>
            <a:ext cx="1635125" cy="1450975"/>
            <a:chOff x="4278" y="1762"/>
            <a:chExt cx="2862" cy="24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rcRect l="4483" t="23925" r="4483" b="23467"/>
            <a:stretch>
              <a:fillRect/>
            </a:stretch>
          </p:blipFill>
          <p:spPr>
            <a:xfrm>
              <a:off x="4423" y="2578"/>
              <a:ext cx="2536" cy="1466"/>
            </a:xfrm>
            <a:prstGeom prst="rect">
              <a:avLst/>
            </a:prstGeom>
          </p:spPr>
        </p:pic>
        <p:sp>
          <p:nvSpPr>
            <p:cNvPr id="22" name="Text Box 21"/>
            <p:cNvSpPr txBox="1"/>
            <p:nvPr/>
          </p:nvSpPr>
          <p:spPr>
            <a:xfrm>
              <a:off x="4425" y="1867"/>
              <a:ext cx="2535" cy="45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ILI9341 3.2-inch screen 240x320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s 22"/>
            <p:cNvSpPr/>
            <p:nvPr/>
          </p:nvSpPr>
          <p:spPr>
            <a:xfrm>
              <a:off x="4278" y="1762"/>
              <a:ext cx="2863" cy="2436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376035" y="1174821"/>
            <a:ext cx="2704339" cy="968939"/>
            <a:chOff x="9531" y="5676"/>
            <a:chExt cx="5788" cy="2073"/>
          </a:xfrm>
        </p:grpSpPr>
        <p:sp>
          <p:nvSpPr>
            <p:cNvPr id="35" name="Text Box 34"/>
            <p:cNvSpPr txBox="1"/>
            <p:nvPr/>
          </p:nvSpPr>
          <p:spPr>
            <a:xfrm>
              <a:off x="13263" y="5676"/>
              <a:ext cx="2056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Servo Motor SG90 </a:t>
              </a:r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x2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1544" y="5684"/>
              <a:ext cx="1710" cy="1484"/>
              <a:chOff x="9280" y="7264"/>
              <a:chExt cx="1710" cy="148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/>
              <a:srcRect l="11520" t="10067" r="7727" b="18002"/>
              <a:stretch>
                <a:fillRect/>
              </a:stretch>
            </p:blipFill>
            <p:spPr>
              <a:xfrm>
                <a:off x="9439" y="7384"/>
                <a:ext cx="1377" cy="1227"/>
              </a:xfrm>
              <a:prstGeom prst="rect">
                <a:avLst/>
              </a:prstGeom>
            </p:spPr>
          </p:pic>
          <p:sp>
            <p:nvSpPr>
              <p:cNvPr id="36" name="Rectangles 35"/>
              <p:cNvSpPr/>
              <p:nvPr/>
            </p:nvSpPr>
            <p:spPr>
              <a:xfrm>
                <a:off x="9280" y="7264"/>
                <a:ext cx="1710" cy="1484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9531" y="5684"/>
              <a:ext cx="1719" cy="1484"/>
              <a:chOff x="9280" y="7264"/>
              <a:chExt cx="1710" cy="1484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0"/>
              <a:srcRect l="11520" t="10067" r="7727" b="18002"/>
              <a:stretch>
                <a:fillRect/>
              </a:stretch>
            </p:blipFill>
            <p:spPr>
              <a:xfrm>
                <a:off x="9439" y="7384"/>
                <a:ext cx="1377" cy="1227"/>
              </a:xfrm>
              <a:prstGeom prst="rect">
                <a:avLst/>
              </a:prstGeom>
            </p:spPr>
          </p:pic>
          <p:sp>
            <p:nvSpPr>
              <p:cNvPr id="41" name="Rectangles 40"/>
              <p:cNvSpPr/>
              <p:nvPr/>
            </p:nvSpPr>
            <p:spPr>
              <a:xfrm>
                <a:off x="9280" y="7264"/>
                <a:ext cx="1710" cy="1484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en-US" sz="1000"/>
              </a:p>
            </p:txBody>
          </p:sp>
        </p:grpSp>
        <p:sp>
          <p:nvSpPr>
            <p:cNvPr id="42" name="Text Box 41"/>
            <p:cNvSpPr txBox="1"/>
            <p:nvPr/>
          </p:nvSpPr>
          <p:spPr>
            <a:xfrm>
              <a:off x="11254" y="7250"/>
              <a:ext cx="2213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244465" y="5026660"/>
            <a:ext cx="1139190" cy="1553845"/>
            <a:chOff x="8263" y="2441"/>
            <a:chExt cx="1648" cy="213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/>
            <a:srcRect t="3290" r="2604" b="130"/>
            <a:stretch>
              <a:fillRect/>
            </a:stretch>
          </p:blipFill>
          <p:spPr>
            <a:xfrm>
              <a:off x="8423" y="2441"/>
              <a:ext cx="1489" cy="1477"/>
            </a:xfrm>
            <a:prstGeom prst="rect">
              <a:avLst/>
            </a:prstGeom>
          </p:spPr>
        </p:pic>
        <p:sp>
          <p:nvSpPr>
            <p:cNvPr id="25" name="Text Box 24"/>
            <p:cNvSpPr txBox="1"/>
            <p:nvPr/>
          </p:nvSpPr>
          <p:spPr>
            <a:xfrm>
              <a:off x="8422" y="3937"/>
              <a:ext cx="1411" cy="5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Camera OV5647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8263" y="2452"/>
              <a:ext cx="1625" cy="2125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835910" y="5035550"/>
            <a:ext cx="2044700" cy="1583690"/>
            <a:chOff x="11075" y="7993"/>
            <a:chExt cx="3220" cy="24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2"/>
            <a:srcRect l="48054" t="11649" r="12811" b="3838"/>
            <a:stretch>
              <a:fillRect/>
            </a:stretch>
          </p:blipFill>
          <p:spPr>
            <a:xfrm rot="5400000">
              <a:off x="11914" y="7290"/>
              <a:ext cx="1448" cy="3127"/>
            </a:xfrm>
            <a:prstGeom prst="rect">
              <a:avLst/>
            </a:prstGeom>
          </p:spPr>
        </p:pic>
        <p:sp>
          <p:nvSpPr>
            <p:cNvPr id="45" name="Text Box 44"/>
            <p:cNvSpPr txBox="1"/>
            <p:nvPr/>
          </p:nvSpPr>
          <p:spPr>
            <a:xfrm>
              <a:off x="11288" y="9583"/>
              <a:ext cx="2701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VC-02 Voice Recognition Module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s 45"/>
            <p:cNvSpPr/>
            <p:nvPr/>
          </p:nvSpPr>
          <p:spPr>
            <a:xfrm>
              <a:off x="11075" y="7993"/>
              <a:ext cx="3220" cy="2400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997472" y="1823085"/>
            <a:ext cx="1629453" cy="781236"/>
            <a:chOff x="1728" y="5150"/>
            <a:chExt cx="5432" cy="2336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/>
            <a:srcRect l="16173" t="15695" r="14978" b="16353"/>
            <a:stretch>
              <a:fillRect/>
            </a:stretch>
          </p:blipFill>
          <p:spPr>
            <a:xfrm>
              <a:off x="4550" y="5213"/>
              <a:ext cx="2303" cy="2273"/>
            </a:xfrm>
            <a:prstGeom prst="rect">
              <a:avLst/>
            </a:prstGeom>
          </p:spPr>
        </p:pic>
        <p:sp>
          <p:nvSpPr>
            <p:cNvPr id="49" name="Text Box 48"/>
            <p:cNvSpPr txBox="1"/>
            <p:nvPr/>
          </p:nvSpPr>
          <p:spPr>
            <a:xfrm>
              <a:off x="1728" y="5560"/>
              <a:ext cx="2750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MAX98357 I2S Amplifier 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s 57"/>
            <p:cNvSpPr/>
            <p:nvPr/>
          </p:nvSpPr>
          <p:spPr>
            <a:xfrm>
              <a:off x="1730" y="5150"/>
              <a:ext cx="5430" cy="2335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620520" y="995680"/>
            <a:ext cx="1232535" cy="593090"/>
            <a:chOff x="2451" y="212"/>
            <a:chExt cx="3214" cy="1546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6200000">
              <a:off x="3595" y="-209"/>
              <a:ext cx="860" cy="2008"/>
            </a:xfrm>
            <a:prstGeom prst="rect">
              <a:avLst/>
            </a:prstGeom>
          </p:spPr>
        </p:pic>
        <p:sp>
          <p:nvSpPr>
            <p:cNvPr id="98" name="Text Box 97"/>
            <p:cNvSpPr txBox="1"/>
            <p:nvPr/>
          </p:nvSpPr>
          <p:spPr>
            <a:xfrm>
              <a:off x="2451" y="1260"/>
              <a:ext cx="3214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2W Speaker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Rectangles 98"/>
            <p:cNvSpPr/>
            <p:nvPr/>
          </p:nvSpPr>
          <p:spPr>
            <a:xfrm>
              <a:off x="2922" y="212"/>
              <a:ext cx="2196" cy="1547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 flipV="1">
            <a:off x="5953125" y="2817495"/>
            <a:ext cx="1087755" cy="381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Text Box 51"/>
          <p:cNvSpPr txBox="1"/>
          <p:nvPr/>
        </p:nvSpPr>
        <p:spPr>
          <a:xfrm>
            <a:off x="6110605" y="2491740"/>
            <a:ext cx="772795" cy="30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700" b="1"/>
              <a:t>I2C Motor </a:t>
            </a:r>
            <a:endParaRPr lang="vi-VN" altLang="en-US" sz="700" b="1"/>
          </a:p>
          <a:p>
            <a:pPr algn="ctr"/>
            <a:r>
              <a:rPr lang="vi-VN" altLang="en-US" sz="700" b="1"/>
              <a:t>Control Input</a:t>
            </a:r>
            <a:endParaRPr lang="vi-VN" altLang="en-US" sz="700" b="1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951855" y="3813175"/>
            <a:ext cx="1087120" cy="63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4" name="Text Box 53"/>
          <p:cNvSpPr txBox="1"/>
          <p:nvPr/>
        </p:nvSpPr>
        <p:spPr>
          <a:xfrm>
            <a:off x="6104255" y="3857625"/>
            <a:ext cx="826135" cy="306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700" b="1"/>
              <a:t>UART Battery </a:t>
            </a:r>
            <a:r>
              <a:rPr lang="vi-VN" altLang="en-US" sz="700" b="1"/>
              <a:t>Voltage</a:t>
            </a:r>
            <a:endParaRPr lang="vi-VN" altLang="en-US" sz="700" b="1"/>
          </a:p>
        </p:txBody>
      </p:sp>
      <p:grpSp>
        <p:nvGrpSpPr>
          <p:cNvPr id="57" name="Group 56"/>
          <p:cNvGrpSpPr/>
          <p:nvPr/>
        </p:nvGrpSpPr>
        <p:grpSpPr>
          <a:xfrm>
            <a:off x="7739380" y="4398010"/>
            <a:ext cx="1228090" cy="551180"/>
            <a:chOff x="12188" y="6926"/>
            <a:chExt cx="1934" cy="868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12188" y="7783"/>
              <a:ext cx="1934" cy="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2188" y="6926"/>
              <a:ext cx="4" cy="8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613015" y="4398010"/>
            <a:ext cx="1354455" cy="1541780"/>
            <a:chOff x="12188" y="6926"/>
            <a:chExt cx="1934" cy="868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12188" y="7783"/>
              <a:ext cx="1934" cy="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12188" y="6926"/>
              <a:ext cx="4" cy="8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72" name="Text Box 71"/>
          <p:cNvSpPr txBox="1"/>
          <p:nvPr/>
        </p:nvSpPr>
        <p:spPr>
          <a:xfrm>
            <a:off x="7780606" y="5285909"/>
            <a:ext cx="1280298" cy="26366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vi-VN" altLang="en-US" sz="1000" b="1">
                <a:latin typeface="Arial" panose="020B0604020202020204" pitchFamily="34" charset="0"/>
                <a:cs typeface="Arial" panose="020B0604020202020204" pitchFamily="34" charset="0"/>
              </a:rPr>
              <a:t>JGB37-520 x2</a:t>
            </a:r>
            <a:endParaRPr lang="vi-VN" alt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10095230" y="4932680"/>
            <a:ext cx="803910" cy="988290"/>
            <a:chOff x="15898" y="7768"/>
            <a:chExt cx="1266" cy="1143"/>
          </a:xfrm>
        </p:grpSpPr>
        <p:cxnSp>
          <p:nvCxnSpPr>
            <p:cNvPr id="93" name="Elbow Connector 92"/>
            <p:cNvCxnSpPr/>
            <p:nvPr/>
          </p:nvCxnSpPr>
          <p:spPr>
            <a:xfrm rot="10800000">
              <a:off x="15898" y="7768"/>
              <a:ext cx="1266" cy="1143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 flipV="1">
              <a:off x="15903" y="8909"/>
              <a:ext cx="622" cy="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/>
          <p:cNvCxnSpPr/>
          <p:nvPr/>
        </p:nvCxnSpPr>
        <p:spPr>
          <a:xfrm>
            <a:off x="8121650" y="3777615"/>
            <a:ext cx="3020695" cy="12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11147425" y="3772535"/>
            <a:ext cx="5715" cy="16129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7" name="Text Box 106"/>
          <p:cNvSpPr txBox="1"/>
          <p:nvPr/>
        </p:nvSpPr>
        <p:spPr>
          <a:xfrm>
            <a:off x="8902065" y="3676015"/>
            <a:ext cx="1442085" cy="213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2x PWM &amp; Direction</a:t>
            </a:r>
            <a:endParaRPr lang="vi-VN" altLang="en-US" sz="800" b="1"/>
          </a:p>
        </p:txBody>
      </p:sp>
      <p:sp>
        <p:nvSpPr>
          <p:cNvPr id="108" name="Text Box 107"/>
          <p:cNvSpPr txBox="1"/>
          <p:nvPr/>
        </p:nvSpPr>
        <p:spPr>
          <a:xfrm>
            <a:off x="10139680" y="5962650"/>
            <a:ext cx="72580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900" b="1"/>
              <a:t>Voltage</a:t>
            </a:r>
            <a:endParaRPr lang="vi-VN" altLang="en-US" sz="900" b="1"/>
          </a:p>
          <a:p>
            <a:pPr algn="ctr"/>
            <a:r>
              <a:rPr lang="vi-VN" altLang="en-US" sz="900" b="1"/>
              <a:t>(0-12.6V)</a:t>
            </a:r>
            <a:endParaRPr lang="vi-VN" altLang="en-US" sz="900" b="1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1485880" y="2508885"/>
            <a:ext cx="10795" cy="286639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4" name="Text Box 113"/>
          <p:cNvSpPr txBox="1"/>
          <p:nvPr/>
        </p:nvSpPr>
        <p:spPr>
          <a:xfrm>
            <a:off x="11216005" y="4477385"/>
            <a:ext cx="541655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12.6</a:t>
            </a:r>
            <a:r>
              <a:rPr lang="vi-VN" altLang="en-US" sz="800" b="1"/>
              <a:t>V</a:t>
            </a:r>
            <a:endParaRPr lang="vi-VN" altLang="en-US" sz="800" b="1"/>
          </a:p>
        </p:txBody>
      </p:sp>
      <p:grpSp>
        <p:nvGrpSpPr>
          <p:cNvPr id="2" name="Group 1"/>
          <p:cNvGrpSpPr/>
          <p:nvPr/>
        </p:nvGrpSpPr>
        <p:grpSpPr>
          <a:xfrm>
            <a:off x="9963785" y="916940"/>
            <a:ext cx="864870" cy="213360"/>
            <a:chOff x="15691" y="2284"/>
            <a:chExt cx="1362" cy="336"/>
          </a:xfrm>
        </p:grpSpPr>
        <p:cxnSp>
          <p:nvCxnSpPr>
            <p:cNvPr id="116" name="Straight Arrow Connector 115"/>
            <p:cNvCxnSpPr>
              <a:stCxn id="6" idx="1"/>
            </p:cNvCxnSpPr>
            <p:nvPr/>
          </p:nvCxnSpPr>
          <p:spPr>
            <a:xfrm flipH="1" flipV="1">
              <a:off x="15691" y="2429"/>
              <a:ext cx="1363" cy="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7" name="Text Box 116"/>
            <p:cNvSpPr txBox="1"/>
            <p:nvPr/>
          </p:nvSpPr>
          <p:spPr>
            <a:xfrm>
              <a:off x="16045" y="2284"/>
              <a:ext cx="768" cy="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p>
              <a:pPr algn="dist"/>
              <a:r>
                <a:rPr lang="vi-VN" altLang="en-US" sz="800" b="1"/>
                <a:t>12.6</a:t>
              </a:r>
              <a:r>
                <a:rPr lang="vi-VN" altLang="en-US" sz="800" b="1"/>
                <a:t>V</a:t>
              </a:r>
              <a:endParaRPr lang="vi-VN" altLang="en-US" sz="800" b="1"/>
            </a:p>
          </p:txBody>
        </p:sp>
      </p:grpSp>
      <p:cxnSp>
        <p:nvCxnSpPr>
          <p:cNvPr id="118" name="Straight Connector 117"/>
          <p:cNvCxnSpPr/>
          <p:nvPr/>
        </p:nvCxnSpPr>
        <p:spPr>
          <a:xfrm flipH="1" flipV="1">
            <a:off x="6780530" y="1012825"/>
            <a:ext cx="2324100" cy="127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41" idx="0"/>
          </p:cNvCxnSpPr>
          <p:nvPr/>
        </p:nvCxnSpPr>
        <p:spPr>
          <a:xfrm flipH="1">
            <a:off x="6777990" y="1010920"/>
            <a:ext cx="2540" cy="16764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7714615" y="1018540"/>
            <a:ext cx="2540" cy="16192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5237480" y="1010285"/>
            <a:ext cx="1540510" cy="254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8121650" y="3357245"/>
            <a:ext cx="3365500" cy="825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8119745" y="2491105"/>
            <a:ext cx="1146810" cy="551180"/>
            <a:chOff x="12787" y="2986"/>
            <a:chExt cx="1525" cy="1187"/>
          </a:xfrm>
        </p:grpSpPr>
        <p:cxnSp>
          <p:nvCxnSpPr>
            <p:cNvPr id="128" name="Elbow Connector 127"/>
            <p:cNvCxnSpPr/>
            <p:nvPr/>
          </p:nvCxnSpPr>
          <p:spPr>
            <a:xfrm rot="10800000" flipV="1">
              <a:off x="12787" y="2986"/>
              <a:ext cx="1525" cy="1187"/>
            </a:xfrm>
            <a:prstGeom prst="bentConnector3">
              <a:avLst>
                <a:gd name="adj1" fmla="val 49967"/>
              </a:avLst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9" name="Text Box 128"/>
            <p:cNvSpPr txBox="1"/>
            <p:nvPr/>
          </p:nvSpPr>
          <p:spPr>
            <a:xfrm>
              <a:off x="13132" y="3336"/>
              <a:ext cx="853" cy="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p>
              <a:pPr algn="ctr"/>
              <a:r>
                <a:rPr lang="vi-VN" altLang="en-US" sz="800" b="1"/>
                <a:t>5V</a:t>
              </a:r>
              <a:endParaRPr lang="vi-VN" altLang="en-US" sz="800" b="1"/>
            </a:p>
          </p:txBody>
        </p:sp>
      </p:grpSp>
      <p:sp>
        <p:nvSpPr>
          <p:cNvPr id="130" name="Text Box 129"/>
          <p:cNvSpPr txBox="1"/>
          <p:nvPr/>
        </p:nvSpPr>
        <p:spPr>
          <a:xfrm>
            <a:off x="8398510" y="909955"/>
            <a:ext cx="342900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l"/>
            <a:r>
              <a:rPr lang="vi-VN" altLang="en-US" sz="800" b="1"/>
              <a:t>5V</a:t>
            </a:r>
            <a:endParaRPr lang="vi-VN" altLang="en-US" sz="800" b="1"/>
          </a:p>
        </p:txBody>
      </p:sp>
      <p:sp>
        <p:nvSpPr>
          <p:cNvPr id="139" name="Text Box 138"/>
          <p:cNvSpPr txBox="1"/>
          <p:nvPr/>
        </p:nvSpPr>
        <p:spPr>
          <a:xfrm>
            <a:off x="5839460" y="903605"/>
            <a:ext cx="331470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l"/>
            <a:r>
              <a:rPr lang="vi-VN" altLang="en-US" sz="800" b="1"/>
              <a:t>5V</a:t>
            </a:r>
            <a:endParaRPr lang="vi-VN" altLang="en-US" sz="800" b="1"/>
          </a:p>
        </p:txBody>
      </p:sp>
      <p:grpSp>
        <p:nvGrpSpPr>
          <p:cNvPr id="150" name="Group 149"/>
          <p:cNvGrpSpPr/>
          <p:nvPr/>
        </p:nvGrpSpPr>
        <p:grpSpPr>
          <a:xfrm>
            <a:off x="6781165" y="1875155"/>
            <a:ext cx="933450" cy="534670"/>
            <a:chOff x="10827" y="2953"/>
            <a:chExt cx="1526" cy="842"/>
          </a:xfrm>
        </p:grpSpPr>
        <p:cxnSp>
          <p:nvCxnSpPr>
            <p:cNvPr id="145" name="Straight Arrow Connector 144"/>
            <p:cNvCxnSpPr/>
            <p:nvPr/>
          </p:nvCxnSpPr>
          <p:spPr>
            <a:xfrm flipV="1">
              <a:off x="12352" y="2953"/>
              <a:ext cx="0" cy="84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46" name="Group 145"/>
            <p:cNvGrpSpPr/>
            <p:nvPr/>
          </p:nvGrpSpPr>
          <p:grpSpPr>
            <a:xfrm>
              <a:off x="10827" y="2958"/>
              <a:ext cx="1526" cy="297"/>
              <a:chOff x="12188" y="6926"/>
              <a:chExt cx="1934" cy="868"/>
            </a:xfrm>
          </p:grpSpPr>
          <p:cxnSp>
            <p:nvCxnSpPr>
              <p:cNvPr id="147" name="Straight Connector 146"/>
              <p:cNvCxnSpPr/>
              <p:nvPr/>
            </p:nvCxnSpPr>
            <p:spPr>
              <a:xfrm flipV="1">
                <a:off x="12188" y="7783"/>
                <a:ext cx="1934" cy="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V="1">
                <a:off x="12188" y="6926"/>
                <a:ext cx="4" cy="86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sp>
        <p:nvSpPr>
          <p:cNvPr id="151" name="Text Box 150"/>
          <p:cNvSpPr txBox="1"/>
          <p:nvPr/>
        </p:nvSpPr>
        <p:spPr>
          <a:xfrm>
            <a:off x="7441565" y="2129155"/>
            <a:ext cx="541655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PWM</a:t>
            </a:r>
            <a:endParaRPr lang="vi-VN" altLang="en-US" sz="800" b="1"/>
          </a:p>
        </p:txBody>
      </p:sp>
      <p:grpSp>
        <p:nvGrpSpPr>
          <p:cNvPr id="158" name="Group 157"/>
          <p:cNvGrpSpPr/>
          <p:nvPr/>
        </p:nvGrpSpPr>
        <p:grpSpPr>
          <a:xfrm>
            <a:off x="5413375" y="1010920"/>
            <a:ext cx="541655" cy="1349375"/>
            <a:chOff x="8381" y="1592"/>
            <a:chExt cx="853" cy="2125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8784" y="1592"/>
              <a:ext cx="4" cy="21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3" name="Text Box 152"/>
            <p:cNvSpPr txBox="1"/>
            <p:nvPr/>
          </p:nvSpPr>
          <p:spPr>
            <a:xfrm>
              <a:off x="8381" y="2500"/>
              <a:ext cx="853" cy="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p>
              <a:pPr algn="ctr"/>
              <a:r>
                <a:rPr lang="vi-VN" altLang="en-US" sz="800" b="1"/>
                <a:t>5V</a:t>
              </a:r>
              <a:endParaRPr lang="vi-VN" altLang="en-US" sz="800" b="1"/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5591198" y="4460240"/>
            <a:ext cx="1905" cy="57213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4194198" y="4454525"/>
            <a:ext cx="1905" cy="57213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5505450" y="198755"/>
            <a:ext cx="0" cy="80962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 flipV="1">
            <a:off x="410845" y="199390"/>
            <a:ext cx="5094605" cy="63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2874010" y="190500"/>
            <a:ext cx="7620" cy="20205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H="1" flipV="1">
            <a:off x="2633345" y="2211705"/>
            <a:ext cx="249555" cy="127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5" name="Text Box 164"/>
          <p:cNvSpPr txBox="1"/>
          <p:nvPr/>
        </p:nvSpPr>
        <p:spPr>
          <a:xfrm>
            <a:off x="2603500" y="572135"/>
            <a:ext cx="541655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5V</a:t>
            </a:r>
            <a:endParaRPr lang="vi-VN" altLang="en-US" sz="800" b="1"/>
          </a:p>
        </p:txBody>
      </p:sp>
      <p:cxnSp>
        <p:nvCxnSpPr>
          <p:cNvPr id="166" name="Straight Arrow Connector 165"/>
          <p:cNvCxnSpPr/>
          <p:nvPr/>
        </p:nvCxnSpPr>
        <p:spPr>
          <a:xfrm flipV="1">
            <a:off x="2190138" y="1586230"/>
            <a:ext cx="0" cy="244475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H="1" flipV="1">
            <a:off x="4415813" y="1960880"/>
            <a:ext cx="635" cy="39878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8" name="Text Box 167"/>
          <p:cNvSpPr txBox="1"/>
          <p:nvPr/>
        </p:nvSpPr>
        <p:spPr>
          <a:xfrm>
            <a:off x="4144645" y="2080895"/>
            <a:ext cx="541655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SPI</a:t>
            </a:r>
            <a:endParaRPr lang="vi-VN" altLang="en-US" sz="800" b="1"/>
          </a:p>
        </p:txBody>
      </p:sp>
      <p:grpSp>
        <p:nvGrpSpPr>
          <p:cNvPr id="171" name="Group 170"/>
          <p:cNvGrpSpPr/>
          <p:nvPr/>
        </p:nvGrpSpPr>
        <p:grpSpPr>
          <a:xfrm>
            <a:off x="2626360" y="2362200"/>
            <a:ext cx="535305" cy="1071245"/>
            <a:chOff x="3713" y="3851"/>
            <a:chExt cx="1266" cy="1556"/>
          </a:xfrm>
        </p:grpSpPr>
        <p:cxnSp>
          <p:nvCxnSpPr>
            <p:cNvPr id="169" name="Elbow Connector 168"/>
            <p:cNvCxnSpPr/>
            <p:nvPr/>
          </p:nvCxnSpPr>
          <p:spPr>
            <a:xfrm rot="10800000">
              <a:off x="3713" y="3851"/>
              <a:ext cx="1266" cy="1556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0" name="Text Box 169"/>
            <p:cNvSpPr txBox="1"/>
            <p:nvPr/>
          </p:nvSpPr>
          <p:spPr>
            <a:xfrm>
              <a:off x="3922" y="4547"/>
              <a:ext cx="853" cy="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p>
              <a:pPr algn="ctr"/>
              <a:r>
                <a:rPr lang="vi-VN" altLang="en-US" sz="800" b="1"/>
                <a:t>I2S</a:t>
              </a:r>
              <a:endParaRPr lang="vi-VN" altLang="en-US" sz="800" b="1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410845" y="187325"/>
            <a:ext cx="2425065" cy="5893435"/>
            <a:chOff x="647" y="295"/>
            <a:chExt cx="3655" cy="8992"/>
          </a:xfrm>
        </p:grpSpPr>
        <p:cxnSp>
          <p:nvCxnSpPr>
            <p:cNvPr id="172" name="Straight Connector 171"/>
            <p:cNvCxnSpPr/>
            <p:nvPr/>
          </p:nvCxnSpPr>
          <p:spPr>
            <a:xfrm flipH="1" flipV="1">
              <a:off x="647" y="295"/>
              <a:ext cx="19" cy="897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66" y="9265"/>
              <a:ext cx="3636" cy="2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75" name="Text Box 174"/>
          <p:cNvSpPr txBox="1"/>
          <p:nvPr/>
        </p:nvSpPr>
        <p:spPr>
          <a:xfrm>
            <a:off x="159385" y="660400"/>
            <a:ext cx="541655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5V</a:t>
            </a:r>
            <a:endParaRPr lang="vi-VN" altLang="en-US" sz="800" b="1"/>
          </a:p>
        </p:txBody>
      </p:sp>
      <p:grpSp>
        <p:nvGrpSpPr>
          <p:cNvPr id="184" name="Group 183"/>
          <p:cNvGrpSpPr/>
          <p:nvPr/>
        </p:nvGrpSpPr>
        <p:grpSpPr>
          <a:xfrm>
            <a:off x="2362200" y="3138805"/>
            <a:ext cx="810260" cy="714375"/>
            <a:chOff x="3720" y="4943"/>
            <a:chExt cx="1276" cy="1125"/>
          </a:xfrm>
        </p:grpSpPr>
        <p:cxnSp>
          <p:nvCxnSpPr>
            <p:cNvPr id="180" name="Straight Connector 179"/>
            <p:cNvCxnSpPr/>
            <p:nvPr/>
          </p:nvCxnSpPr>
          <p:spPr>
            <a:xfrm flipH="1" flipV="1">
              <a:off x="3720" y="4943"/>
              <a:ext cx="445" cy="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4164" y="4943"/>
              <a:ext cx="1" cy="11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3720" y="6060"/>
              <a:ext cx="1276" cy="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83" name="Text Box 182"/>
          <p:cNvSpPr txBox="1"/>
          <p:nvPr/>
        </p:nvSpPr>
        <p:spPr>
          <a:xfrm>
            <a:off x="2475337" y="3433712"/>
            <a:ext cx="360675" cy="214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I2S</a:t>
            </a:r>
            <a:endParaRPr lang="vi-VN" altLang="en-US" sz="800" b="1"/>
          </a:p>
        </p:txBody>
      </p:sp>
      <p:grpSp>
        <p:nvGrpSpPr>
          <p:cNvPr id="187" name="Group 186"/>
          <p:cNvGrpSpPr/>
          <p:nvPr/>
        </p:nvGrpSpPr>
        <p:grpSpPr>
          <a:xfrm>
            <a:off x="2362200" y="4114165"/>
            <a:ext cx="806450" cy="1379855"/>
            <a:chOff x="3720" y="6126"/>
            <a:chExt cx="1270" cy="2526"/>
          </a:xfrm>
        </p:grpSpPr>
        <p:grpSp>
          <p:nvGrpSpPr>
            <p:cNvPr id="188" name="Group 187"/>
            <p:cNvGrpSpPr/>
            <p:nvPr/>
          </p:nvGrpSpPr>
          <p:grpSpPr>
            <a:xfrm flipV="1">
              <a:off x="3720" y="6126"/>
              <a:ext cx="1271" cy="2527"/>
              <a:chOff x="3720" y="4943"/>
              <a:chExt cx="1276" cy="1135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H="1" flipV="1">
                <a:off x="3720" y="4943"/>
                <a:ext cx="445" cy="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4164" y="4943"/>
                <a:ext cx="1" cy="113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/>
              <p:cNvCxnSpPr/>
              <p:nvPr/>
            </p:nvCxnSpPr>
            <p:spPr>
              <a:xfrm flipV="1">
                <a:off x="4156" y="6068"/>
                <a:ext cx="840" cy="1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Straight Connector 191"/>
            <p:cNvCxnSpPr/>
            <p:nvPr/>
          </p:nvCxnSpPr>
          <p:spPr>
            <a:xfrm flipH="1">
              <a:off x="3720" y="7385"/>
              <a:ext cx="445" cy="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93" name="Text Box 192"/>
          <p:cNvSpPr txBox="1"/>
          <p:nvPr/>
        </p:nvSpPr>
        <p:spPr>
          <a:xfrm>
            <a:off x="2358390" y="4363720"/>
            <a:ext cx="652780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PWM </a:t>
            </a:r>
            <a:r>
              <a:rPr lang="vi-VN" altLang="en-US" sz="800" b="1"/>
              <a:t>x3</a:t>
            </a:r>
            <a:endParaRPr lang="vi-VN" altLang="en-US" sz="800" b="1"/>
          </a:p>
        </p:txBody>
      </p:sp>
      <p:sp>
        <p:nvSpPr>
          <p:cNvPr id="197" name="Text Box 196"/>
          <p:cNvSpPr txBox="1"/>
          <p:nvPr/>
        </p:nvSpPr>
        <p:spPr>
          <a:xfrm>
            <a:off x="1412240" y="5962650"/>
            <a:ext cx="342900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l"/>
            <a:r>
              <a:rPr lang="vi-VN" altLang="en-US" sz="800" b="1"/>
              <a:t>5V</a:t>
            </a:r>
            <a:endParaRPr lang="vi-VN" altLang="en-US" sz="800" b="1"/>
          </a:p>
        </p:txBody>
      </p:sp>
      <p:sp>
        <p:nvSpPr>
          <p:cNvPr id="199" name="Text Box 198"/>
          <p:cNvSpPr txBox="1"/>
          <p:nvPr/>
        </p:nvSpPr>
        <p:spPr>
          <a:xfrm>
            <a:off x="9963785" y="3232150"/>
            <a:ext cx="935355" cy="213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l"/>
            <a:r>
              <a:rPr lang="vi-VN" altLang="en-US" sz="800" b="1"/>
              <a:t>Potentionmeter</a:t>
            </a:r>
            <a:endParaRPr lang="vi-VN" altLang="en-US" sz="800" b="1"/>
          </a:p>
        </p:txBody>
      </p:sp>
      <p:sp>
        <p:nvSpPr>
          <p:cNvPr id="200" name="Text Box 199"/>
          <p:cNvSpPr txBox="1"/>
          <p:nvPr/>
        </p:nvSpPr>
        <p:spPr>
          <a:xfrm>
            <a:off x="8681720" y="3243580"/>
            <a:ext cx="783590" cy="21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800" b="1"/>
              <a:t>0-3.3V </a:t>
            </a:r>
            <a:r>
              <a:rPr lang="vi-VN" altLang="en-US" sz="800" b="1"/>
              <a:t>ADC</a:t>
            </a:r>
            <a:endParaRPr lang="vi-VN" altLang="en-US" sz="800" b="1"/>
          </a:p>
        </p:txBody>
      </p:sp>
      <p:grpSp>
        <p:nvGrpSpPr>
          <p:cNvPr id="26" name="Group 25"/>
          <p:cNvGrpSpPr/>
          <p:nvPr/>
        </p:nvGrpSpPr>
        <p:grpSpPr>
          <a:xfrm>
            <a:off x="9266555" y="2136775"/>
            <a:ext cx="1077595" cy="971550"/>
            <a:chOff x="7238" y="5458"/>
            <a:chExt cx="2292" cy="2164"/>
          </a:xfrm>
        </p:grpSpPr>
        <p:pic>
          <p:nvPicPr>
            <p:cNvPr id="3" name="Picture 2"/>
            <p:cNvPicPr/>
            <p:nvPr/>
          </p:nvPicPr>
          <p:blipFill>
            <a:blip r:embed="rId15"/>
            <a:srcRect l="10084" t="21943" b="13365"/>
            <a:stretch>
              <a:fillRect/>
            </a:stretch>
          </p:blipFill>
          <p:spPr>
            <a:xfrm>
              <a:off x="7309" y="5478"/>
              <a:ext cx="2149" cy="1365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7238" y="6808"/>
              <a:ext cx="2293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LM2596S USB </a:t>
              </a:r>
              <a:endParaRPr lang="vi-VN" alt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vi-VN" alt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5V Output</a:t>
              </a:r>
              <a:endParaRPr lang="vi-VN" alt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7250" y="5458"/>
              <a:ext cx="2208" cy="2164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310495" y="2798445"/>
            <a:ext cx="864870" cy="213360"/>
            <a:chOff x="15691" y="2284"/>
            <a:chExt cx="1362" cy="336"/>
          </a:xfrm>
        </p:grpSpPr>
        <p:cxnSp>
          <p:nvCxnSpPr>
            <p:cNvPr id="27" name="Straight Arrow Connector 26"/>
            <p:cNvCxnSpPr/>
            <p:nvPr/>
          </p:nvCxnSpPr>
          <p:spPr>
            <a:xfrm flipH="1" flipV="1">
              <a:off x="15691" y="2429"/>
              <a:ext cx="1363" cy="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8" name="Text Box 27"/>
            <p:cNvSpPr txBox="1"/>
            <p:nvPr/>
          </p:nvSpPr>
          <p:spPr>
            <a:xfrm>
              <a:off x="16045" y="2284"/>
              <a:ext cx="768" cy="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p>
              <a:pPr algn="dist"/>
              <a:r>
                <a:rPr lang="vi-VN" altLang="en-US" sz="800" b="1"/>
                <a:t>12.6</a:t>
              </a:r>
              <a:r>
                <a:rPr lang="vi-VN" altLang="en-US" sz="800" b="1"/>
                <a:t>V</a:t>
              </a:r>
              <a:endParaRPr lang="vi-VN" altLang="en-US" sz="800" b="1"/>
            </a:p>
          </p:txBody>
        </p:sp>
      </p:grpSp>
      <p:cxnSp>
        <p:nvCxnSpPr>
          <p:cNvPr id="51" name="Straight Connector 50"/>
          <p:cNvCxnSpPr/>
          <p:nvPr/>
        </p:nvCxnSpPr>
        <p:spPr>
          <a:xfrm flipV="1">
            <a:off x="11174095" y="2501900"/>
            <a:ext cx="1905" cy="39179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150" y="1089025"/>
            <a:ext cx="78981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90850" y="1875790"/>
            <a:ext cx="1250950" cy="12782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023100" y="14160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cxnSp>
        <p:nvCxnSpPr>
          <p:cNvPr id="160" name="Straight Connector 159"/>
          <p:cNvCxnSpPr/>
          <p:nvPr/>
        </p:nvCxnSpPr>
        <p:spPr>
          <a:xfrm flipH="1">
            <a:off x="1537335" y="2428240"/>
            <a:ext cx="1948815" cy="127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-309880" y="1917700"/>
            <a:ext cx="2244725" cy="2073275"/>
            <a:chOff x="16429" y="3760"/>
            <a:chExt cx="2429" cy="2194"/>
          </a:xfrm>
        </p:grpSpPr>
        <p:sp>
          <p:nvSpPr>
            <p:cNvPr id="10" name="Rectangles 9"/>
            <p:cNvSpPr/>
            <p:nvPr/>
          </p:nvSpPr>
          <p:spPr>
            <a:xfrm>
              <a:off x="16954" y="3760"/>
              <a:ext cx="1439" cy="2035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  <p:pic>
          <p:nvPicPr>
            <p:cNvPr id="11" name="Picture 1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7062" y="3815"/>
              <a:ext cx="1222" cy="1544"/>
            </a:xfrm>
            <a:prstGeom prst="rect">
              <a:avLst/>
            </a:prstGeom>
          </p:spPr>
        </p:pic>
        <p:sp>
          <p:nvSpPr>
            <p:cNvPr id="12" name="Text Box 11"/>
            <p:cNvSpPr txBox="1"/>
            <p:nvPr/>
          </p:nvSpPr>
          <p:spPr>
            <a:xfrm>
              <a:off x="16429" y="5426"/>
              <a:ext cx="2429" cy="5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18650 3S Pack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 flipH="1">
            <a:off x="1537335" y="3427095"/>
            <a:ext cx="1139190" cy="127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9269394" y="140008"/>
            <a:ext cx="953088" cy="1829418"/>
            <a:chOff x="11782" y="1168"/>
            <a:chExt cx="2617" cy="373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rcRect l="6653" t="26119" r="4889" b="26568"/>
            <a:stretch>
              <a:fillRect/>
            </a:stretch>
          </p:blipFill>
          <p:spPr>
            <a:xfrm rot="5400000">
              <a:off x="11770" y="2600"/>
              <a:ext cx="3015" cy="1597"/>
            </a:xfrm>
            <a:prstGeom prst="rect">
              <a:avLst/>
            </a:prstGeom>
          </p:spPr>
        </p:pic>
        <p:sp>
          <p:nvSpPr>
            <p:cNvPr id="33" name="Text Box 32"/>
            <p:cNvSpPr txBox="1"/>
            <p:nvPr/>
          </p:nvSpPr>
          <p:spPr>
            <a:xfrm>
              <a:off x="11782" y="1168"/>
              <a:ext cx="2617" cy="5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700" b="1">
                  <a:latin typeface="Arial" panose="020B0604020202020204" pitchFamily="34" charset="0"/>
                  <a:cs typeface="Arial" panose="020B0604020202020204" pitchFamily="34" charset="0"/>
                </a:rPr>
                <a:t>Regulator XL4015 </a:t>
              </a:r>
              <a:endParaRPr lang="vi-VN" altLang="en-US" sz="7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vi-VN" altLang="en-US" sz="700" b="1">
                  <a:latin typeface="Arial" panose="020B0604020202020204" pitchFamily="34" charset="0"/>
                  <a:cs typeface="Arial" panose="020B0604020202020204" pitchFamily="34" charset="0"/>
                </a:rPr>
                <a:t>5V Output</a:t>
              </a:r>
              <a:endParaRPr lang="vi-VN" altLang="en-US" sz="7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545" y="4652010"/>
            <a:ext cx="1745615" cy="158813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 flipV="1">
            <a:off x="2676525" y="3428365"/>
            <a:ext cx="635" cy="122618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815" y="1193800"/>
            <a:ext cx="1745615" cy="158813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4293870" y="2411730"/>
            <a:ext cx="1355090" cy="1587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77430" y="1418590"/>
            <a:ext cx="2118995" cy="1905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9" name="Text Box 198"/>
          <p:cNvSpPr txBox="1"/>
          <p:nvPr/>
        </p:nvSpPr>
        <p:spPr>
          <a:xfrm>
            <a:off x="8981440" y="2198370"/>
            <a:ext cx="935355" cy="5835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1600" b="1"/>
              <a:t>PCB đọc </a:t>
            </a:r>
            <a:r>
              <a:rPr lang="vi-VN" altLang="en-US" sz="1600" b="1"/>
              <a:t>pin</a:t>
            </a:r>
            <a:endParaRPr lang="vi-VN" altLang="en-US" sz="1600" b="1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7377430" y="1781810"/>
            <a:ext cx="1789430" cy="254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166860" y="1784350"/>
            <a:ext cx="0" cy="40640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8981440" y="3356610"/>
            <a:ext cx="1153160" cy="985520"/>
            <a:chOff x="11824" y="7829"/>
            <a:chExt cx="2429" cy="207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76" y="8007"/>
              <a:ext cx="1324" cy="1324"/>
            </a:xfrm>
            <a:prstGeom prst="rect">
              <a:avLst/>
            </a:prstGeom>
          </p:spPr>
        </p:pic>
        <p:sp>
          <p:nvSpPr>
            <p:cNvPr id="28" name="Text Box 27"/>
            <p:cNvSpPr txBox="1"/>
            <p:nvPr/>
          </p:nvSpPr>
          <p:spPr>
            <a:xfrm>
              <a:off x="11824" y="9376"/>
              <a:ext cx="2429" cy="5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1000" b="1">
                  <a:latin typeface="Arial" panose="020B0604020202020204" pitchFamily="34" charset="0"/>
                  <a:cs typeface="Arial" panose="020B0604020202020204" pitchFamily="34" charset="0"/>
                </a:rPr>
                <a:t>L298N</a:t>
              </a:r>
              <a:endParaRPr lang="vi-VN" altLang="en-US" sz="1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12101" y="7829"/>
              <a:ext cx="1876" cy="2060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 sz="100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77430" y="2444750"/>
            <a:ext cx="1779270" cy="1177290"/>
            <a:chOff x="11618" y="3850"/>
            <a:chExt cx="2802" cy="1854"/>
          </a:xfrm>
        </p:grpSpPr>
        <p:cxnSp>
          <p:nvCxnSpPr>
            <p:cNvPr id="30" name="Straight Connector 29"/>
            <p:cNvCxnSpPr/>
            <p:nvPr/>
          </p:nvCxnSpPr>
          <p:spPr>
            <a:xfrm flipH="1">
              <a:off x="11618" y="3850"/>
              <a:ext cx="2058" cy="19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676" y="3865"/>
              <a:ext cx="0" cy="1820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13676" y="5704"/>
              <a:ext cx="744" cy="1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9178290" y="4743450"/>
            <a:ext cx="1077595" cy="971550"/>
            <a:chOff x="7238" y="5458"/>
            <a:chExt cx="2292" cy="2164"/>
          </a:xfrm>
        </p:grpSpPr>
        <p:pic>
          <p:nvPicPr>
            <p:cNvPr id="36" name="Picture 35"/>
            <p:cNvPicPr/>
            <p:nvPr/>
          </p:nvPicPr>
          <p:blipFill>
            <a:blip r:embed="rId6"/>
            <a:srcRect l="10084" t="21943" b="13365"/>
            <a:stretch>
              <a:fillRect/>
            </a:stretch>
          </p:blipFill>
          <p:spPr>
            <a:xfrm>
              <a:off x="7309" y="5478"/>
              <a:ext cx="2149" cy="1365"/>
            </a:xfrm>
            <a:prstGeom prst="rect">
              <a:avLst/>
            </a:prstGeom>
          </p:spPr>
        </p:pic>
        <p:sp>
          <p:nvSpPr>
            <p:cNvPr id="37" name="Text Box 36"/>
            <p:cNvSpPr txBox="1"/>
            <p:nvPr/>
          </p:nvSpPr>
          <p:spPr>
            <a:xfrm>
              <a:off x="7238" y="6808"/>
              <a:ext cx="2293" cy="4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vi-VN" alt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LM2596S USB </a:t>
              </a:r>
              <a:endParaRPr lang="vi-VN" alt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vi-VN" alt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5V Output</a:t>
              </a:r>
              <a:endParaRPr lang="vi-VN" alt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s 37"/>
            <p:cNvSpPr/>
            <p:nvPr/>
          </p:nvSpPr>
          <p:spPr>
            <a:xfrm>
              <a:off x="7250" y="5458"/>
              <a:ext cx="2208" cy="2164"/>
            </a:xfrm>
            <a:prstGeom prst="rect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427176" y="2633980"/>
            <a:ext cx="1856524" cy="2626506"/>
            <a:chOff x="12833" y="3850"/>
            <a:chExt cx="1587" cy="1855"/>
          </a:xfrm>
        </p:grpSpPr>
        <p:cxnSp>
          <p:nvCxnSpPr>
            <p:cNvPr id="41" name="Straight Connector 40"/>
            <p:cNvCxnSpPr/>
            <p:nvPr/>
          </p:nvCxnSpPr>
          <p:spPr>
            <a:xfrm flipH="1">
              <a:off x="12833" y="3850"/>
              <a:ext cx="843" cy="1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13676" y="3865"/>
              <a:ext cx="0" cy="1820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13676" y="5704"/>
              <a:ext cx="744" cy="1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515360" y="1179195"/>
            <a:ext cx="7632700" cy="5468620"/>
            <a:chOff x="5536" y="1857"/>
            <a:chExt cx="12020" cy="8612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15955" y="1857"/>
              <a:ext cx="1600" cy="23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17552" y="1857"/>
              <a:ext cx="4" cy="8612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36" y="10350"/>
              <a:ext cx="11977" cy="2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/>
          <p:cNvCxnSpPr/>
          <p:nvPr/>
        </p:nvCxnSpPr>
        <p:spPr>
          <a:xfrm flipV="1">
            <a:off x="3515995" y="6280150"/>
            <a:ext cx="24765" cy="36766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4004310" y="2429510"/>
            <a:ext cx="6763385" cy="3829050"/>
            <a:chOff x="5536" y="1857"/>
            <a:chExt cx="12020" cy="8612"/>
          </a:xfrm>
        </p:grpSpPr>
        <p:cxnSp>
          <p:nvCxnSpPr>
            <p:cNvPr id="53" name="Straight Connector 52"/>
            <p:cNvCxnSpPr/>
            <p:nvPr/>
          </p:nvCxnSpPr>
          <p:spPr>
            <a:xfrm flipH="1">
              <a:off x="15955" y="1857"/>
              <a:ext cx="1600" cy="23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7552" y="1857"/>
              <a:ext cx="4" cy="8612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5536" y="10350"/>
              <a:ext cx="11977" cy="2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004945" y="3840480"/>
            <a:ext cx="6458585" cy="2042160"/>
            <a:chOff x="5536" y="1857"/>
            <a:chExt cx="12020" cy="8612"/>
          </a:xfrm>
        </p:grpSpPr>
        <p:cxnSp>
          <p:nvCxnSpPr>
            <p:cNvPr id="61" name="Straight Connector 60"/>
            <p:cNvCxnSpPr/>
            <p:nvPr/>
          </p:nvCxnSpPr>
          <p:spPr>
            <a:xfrm flipH="1">
              <a:off x="15955" y="1857"/>
              <a:ext cx="1600" cy="23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7552" y="1857"/>
              <a:ext cx="4" cy="8612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5536" y="10350"/>
              <a:ext cx="11977" cy="2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/>
          <p:cNvCxnSpPr/>
          <p:nvPr/>
        </p:nvCxnSpPr>
        <p:spPr>
          <a:xfrm flipH="1" flipV="1">
            <a:off x="4025655" y="5567378"/>
            <a:ext cx="5185410" cy="4445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5" name="Text Box 64"/>
          <p:cNvSpPr txBox="1"/>
          <p:nvPr/>
        </p:nvSpPr>
        <p:spPr>
          <a:xfrm>
            <a:off x="1886585" y="2289810"/>
            <a:ext cx="789940" cy="275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1200" b="1"/>
              <a:t>12.6V</a:t>
            </a:r>
            <a:endParaRPr lang="vi-VN" altLang="en-US" sz="1200" b="1"/>
          </a:p>
        </p:txBody>
      </p:sp>
      <p:sp>
        <p:nvSpPr>
          <p:cNvPr id="66" name="Text Box 65"/>
          <p:cNvSpPr txBox="1"/>
          <p:nvPr/>
        </p:nvSpPr>
        <p:spPr>
          <a:xfrm>
            <a:off x="4737100" y="2289810"/>
            <a:ext cx="789940" cy="275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1200" b="1"/>
              <a:t>12.6V</a:t>
            </a:r>
            <a:endParaRPr lang="vi-VN" altLang="en-US" sz="1200" b="1"/>
          </a:p>
        </p:txBody>
      </p:sp>
      <p:sp>
        <p:nvSpPr>
          <p:cNvPr id="67" name="Text Box 66"/>
          <p:cNvSpPr txBox="1"/>
          <p:nvPr/>
        </p:nvSpPr>
        <p:spPr>
          <a:xfrm>
            <a:off x="7894320" y="1193800"/>
            <a:ext cx="789940" cy="275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1200" b="1"/>
              <a:t>12.6V</a:t>
            </a:r>
            <a:endParaRPr lang="vi-VN" altLang="en-US" sz="1200" b="1"/>
          </a:p>
        </p:txBody>
      </p:sp>
      <p:sp>
        <p:nvSpPr>
          <p:cNvPr id="68" name="Text Box 67"/>
          <p:cNvSpPr txBox="1"/>
          <p:nvPr/>
        </p:nvSpPr>
        <p:spPr>
          <a:xfrm>
            <a:off x="8042275" y="1600200"/>
            <a:ext cx="789940" cy="275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1200" b="1"/>
              <a:t>12.6V</a:t>
            </a:r>
            <a:endParaRPr lang="vi-VN" altLang="en-US" sz="1200" b="1"/>
          </a:p>
        </p:txBody>
      </p:sp>
      <p:sp>
        <p:nvSpPr>
          <p:cNvPr id="69" name="Text Box 68"/>
          <p:cNvSpPr txBox="1"/>
          <p:nvPr/>
        </p:nvSpPr>
        <p:spPr>
          <a:xfrm>
            <a:off x="7623175" y="2289810"/>
            <a:ext cx="789940" cy="275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1200" b="1"/>
              <a:t>12.6V</a:t>
            </a:r>
            <a:endParaRPr lang="vi-VN" altLang="en-US" sz="1200" b="1"/>
          </a:p>
        </p:txBody>
      </p:sp>
      <p:sp>
        <p:nvSpPr>
          <p:cNvPr id="70" name="Text Box 69"/>
          <p:cNvSpPr txBox="1"/>
          <p:nvPr/>
        </p:nvSpPr>
        <p:spPr>
          <a:xfrm>
            <a:off x="8042275" y="4066540"/>
            <a:ext cx="789940" cy="2755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1200" b="1"/>
              <a:t>12.6V</a:t>
            </a:r>
            <a:endParaRPr lang="vi-VN" altLang="en-US" sz="1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WPS Slides</Application>
  <PresentationFormat>Widescreen</PresentationFormat>
  <Paragraphs>206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Lương Hồ Khánh Duy</cp:lastModifiedBy>
  <cp:revision>4</cp:revision>
  <dcterms:created xsi:type="dcterms:W3CDTF">2025-04-05T07:54:00Z</dcterms:created>
  <dcterms:modified xsi:type="dcterms:W3CDTF">2025-04-07T02:28:38Z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B90069DFC1ED49D8AA97AA5A4D9491E2_11</vt:lpwstr>
  </property>
  <property fmtid="{D5CDD505-2E9C-101B-9397-08002B2CF9AE}" pid="3" name="KSOProductBuildVer">
    <vt:lpwstr>1033-12.2.0.20782</vt:lpwstr>
  </property>
</Properties>
</file>